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5" r:id="rId10"/>
    <p:sldId id="267" r:id="rId11"/>
    <p:sldId id="268" r:id="rId12"/>
    <p:sldId id="269"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58" autoAdjust="0"/>
  </p:normalViewPr>
  <p:slideViewPr>
    <p:cSldViewPr>
      <p:cViewPr varScale="1">
        <p:scale>
          <a:sx n="70" d="100"/>
          <a:sy n="70" d="100"/>
        </p:scale>
        <p:origin x="-108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03/05/2009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7001">
              <a:srgbClr val="E6E6E6"/>
            </a:gs>
            <a:gs pos="32001">
              <a:srgbClr val="7D8496"/>
            </a:gs>
            <a:gs pos="47000">
              <a:srgbClr val="E6E6E6"/>
            </a:gs>
            <a:gs pos="85001">
              <a:srgbClr val="7D8496"/>
            </a:gs>
            <a:gs pos="100000">
              <a:srgbClr val="E6E6E6"/>
            </a:gs>
          </a:gsLst>
          <a:lin ang="138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03/05/2009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slide" Target="slide9.xml"/></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0.xml"/><Relationship Id="rId1" Type="http://schemas.openxmlformats.org/officeDocument/2006/relationships/slideLayout" Target="../slideLayouts/slideLayout7.xml"/><Relationship Id="rId4"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28596" y="142852"/>
            <a:ext cx="8108309" cy="861774"/>
          </a:xfrm>
          <a:prstGeom prst="rect">
            <a:avLst/>
          </a:prstGeom>
          <a:noFill/>
          <a:effectLst>
            <a:outerShdw blurRad="50800" dist="38100" dir="8100000" algn="tr" rotWithShape="0">
              <a:prstClr val="black">
                <a:alpha val="40000"/>
              </a:prstClr>
            </a:outerShdw>
          </a:effectLst>
          <a:scene3d>
            <a:camera prst="orthographicFront">
              <a:rot lat="0" lon="0" rev="0"/>
            </a:camera>
            <a:lightRig rig="contrasting" dir="t">
              <a:rot lat="0" lon="0" rev="4500000"/>
            </a:lightRig>
          </a:scene3d>
          <a:sp3d extrusionH="76200">
            <a:extrusionClr>
              <a:schemeClr val="tx1"/>
            </a:extrusionClr>
          </a:sp3d>
        </p:spPr>
        <p:txBody>
          <a:bodyPr wrap="square" lIns="91440" tIns="45720" rIns="91440" bIns="45720">
            <a:spAutoFit/>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Georgia" pitchFamily="18" charset="0"/>
              </a:rPr>
              <a:t>IMPRENTA LUQUE S.L.</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9 Rectángulo redondeado">
            <a:hlinkClick r:id="rId2" action="ppaction://hlinksldjump"/>
          </p:cNvPr>
          <p:cNvSpPr/>
          <p:nvPr/>
        </p:nvSpPr>
        <p:spPr>
          <a:xfrm>
            <a:off x="642910" y="1357298"/>
            <a:ext cx="2500330"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Análisis descriptivo</a:t>
            </a:r>
            <a:endParaRPr lang="es-ES" sz="2400" dirty="0">
              <a:solidFill>
                <a:schemeClr val="tx1"/>
              </a:solidFill>
              <a:latin typeface="Agency FB" pitchFamily="34" charset="0"/>
            </a:endParaRPr>
          </a:p>
        </p:txBody>
      </p:sp>
      <p:sp>
        <p:nvSpPr>
          <p:cNvPr id="11" name="10 Rectángulo redondeado">
            <a:hlinkClick r:id="rId3" action="ppaction://hlinksldjump"/>
          </p:cNvPr>
          <p:cNvSpPr/>
          <p:nvPr/>
        </p:nvSpPr>
        <p:spPr>
          <a:xfrm>
            <a:off x="3357554" y="1357298"/>
            <a:ext cx="2500330"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Organigrama</a:t>
            </a:r>
            <a:endParaRPr lang="es-ES" sz="2400" dirty="0">
              <a:solidFill>
                <a:schemeClr val="tx1"/>
              </a:solidFill>
              <a:latin typeface="Agency FB" pitchFamily="34" charset="0"/>
            </a:endParaRPr>
          </a:p>
        </p:txBody>
      </p:sp>
      <p:sp>
        <p:nvSpPr>
          <p:cNvPr id="12" name="11 Rectángulo redondeado">
            <a:hlinkClick r:id="rId4" action="ppaction://hlinksldjump"/>
          </p:cNvPr>
          <p:cNvSpPr/>
          <p:nvPr/>
        </p:nvSpPr>
        <p:spPr>
          <a:xfrm>
            <a:off x="6072198" y="1357298"/>
            <a:ext cx="2500330"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Organigrafo</a:t>
            </a:r>
            <a:endParaRPr lang="es-ES" sz="2400" dirty="0">
              <a:solidFill>
                <a:schemeClr val="tx1"/>
              </a:solidFill>
              <a:latin typeface="Agency FB" pitchFamily="34" charset="0"/>
            </a:endParaRPr>
          </a:p>
        </p:txBody>
      </p:sp>
      <p:sp>
        <p:nvSpPr>
          <p:cNvPr id="13" name="12 Rectángulo redondeado"/>
          <p:cNvSpPr/>
          <p:nvPr/>
        </p:nvSpPr>
        <p:spPr>
          <a:xfrm>
            <a:off x="642910" y="2000240"/>
            <a:ext cx="2500330" cy="357190"/>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Cultura</a:t>
            </a:r>
            <a:endParaRPr lang="es-ES" sz="2400" dirty="0">
              <a:solidFill>
                <a:schemeClr val="tx1"/>
              </a:solidFill>
              <a:latin typeface="Agency FB" pitchFamily="34" charset="0"/>
            </a:endParaRPr>
          </a:p>
        </p:txBody>
      </p:sp>
      <p:sp>
        <p:nvSpPr>
          <p:cNvPr id="14" name="13 Rectángulo redondeado"/>
          <p:cNvSpPr/>
          <p:nvPr/>
        </p:nvSpPr>
        <p:spPr>
          <a:xfrm>
            <a:off x="642910" y="2571744"/>
            <a:ext cx="2500330" cy="1143008"/>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Diseño Interorganizativo Vertical</a:t>
            </a:r>
            <a:endParaRPr lang="es-ES" sz="2400" dirty="0">
              <a:solidFill>
                <a:schemeClr val="tx1"/>
              </a:solidFill>
              <a:latin typeface="Agency FB" pitchFamily="34" charset="0"/>
            </a:endParaRPr>
          </a:p>
        </p:txBody>
      </p:sp>
      <p:sp>
        <p:nvSpPr>
          <p:cNvPr id="15" name="14 Rectángulo redondeado"/>
          <p:cNvSpPr/>
          <p:nvPr/>
        </p:nvSpPr>
        <p:spPr>
          <a:xfrm>
            <a:off x="642910" y="3929066"/>
            <a:ext cx="2500330" cy="121444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Procesos Estratégicos, Claves y de Apoyo</a:t>
            </a:r>
            <a:endParaRPr lang="es-ES" sz="2400" dirty="0">
              <a:solidFill>
                <a:schemeClr val="tx1"/>
              </a:solidFill>
              <a:latin typeface="Agency FB" pitchFamily="34" charset="0"/>
            </a:endParaRPr>
          </a:p>
        </p:txBody>
      </p:sp>
      <p:sp>
        <p:nvSpPr>
          <p:cNvPr id="16" name="15 Rectángulo redondeado"/>
          <p:cNvSpPr/>
          <p:nvPr/>
        </p:nvSpPr>
        <p:spPr>
          <a:xfrm>
            <a:off x="3357554" y="2000240"/>
            <a:ext cx="2500330" cy="357190"/>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Análisis del Entorno</a:t>
            </a:r>
            <a:endParaRPr lang="es-ES" sz="2400" dirty="0">
              <a:solidFill>
                <a:schemeClr val="tx1"/>
              </a:solidFill>
              <a:latin typeface="Agency FB" pitchFamily="34" charset="0"/>
            </a:endParaRPr>
          </a:p>
        </p:txBody>
      </p:sp>
      <p:sp>
        <p:nvSpPr>
          <p:cNvPr id="17" name="16 Rectángulo redondeado"/>
          <p:cNvSpPr/>
          <p:nvPr/>
        </p:nvSpPr>
        <p:spPr>
          <a:xfrm>
            <a:off x="6072198" y="2000240"/>
            <a:ext cx="2500330" cy="357190"/>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Sistema Técnico</a:t>
            </a:r>
            <a:endParaRPr lang="es-ES" sz="2400" dirty="0">
              <a:solidFill>
                <a:schemeClr val="tx1"/>
              </a:solidFill>
              <a:latin typeface="Agency FB" pitchFamily="34" charset="0"/>
            </a:endParaRPr>
          </a:p>
        </p:txBody>
      </p:sp>
      <p:sp>
        <p:nvSpPr>
          <p:cNvPr id="18" name="17 Rectángulo redondeado"/>
          <p:cNvSpPr/>
          <p:nvPr/>
        </p:nvSpPr>
        <p:spPr>
          <a:xfrm>
            <a:off x="642910" y="5357826"/>
            <a:ext cx="2500330" cy="85725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Arquitectura Organizativa</a:t>
            </a:r>
            <a:endParaRPr lang="es-ES" sz="2400" dirty="0">
              <a:solidFill>
                <a:schemeClr val="tx1"/>
              </a:solidFill>
              <a:latin typeface="Agency FB" pitchFamily="34" charset="0"/>
            </a:endParaRPr>
          </a:p>
        </p:txBody>
      </p:sp>
      <p:pic>
        <p:nvPicPr>
          <p:cNvPr id="20" name="19 Imagen" descr="NAVE NUEVA 485.jpg"/>
          <p:cNvPicPr>
            <a:picLocks noChangeAspect="1"/>
          </p:cNvPicPr>
          <p:nvPr/>
        </p:nvPicPr>
        <p:blipFill>
          <a:blip r:embed="rId5"/>
          <a:stretch>
            <a:fillRect/>
          </a:stretch>
        </p:blipFill>
        <p:spPr>
          <a:xfrm>
            <a:off x="3428992" y="2482446"/>
            <a:ext cx="5072098" cy="3536181"/>
          </a:xfrm>
          <a:prstGeom prst="rect">
            <a:avLst/>
          </a:prstGeom>
        </p:spPr>
      </p:pic>
      <p:sp>
        <p:nvSpPr>
          <p:cNvPr id="21" name="20 CuadroTexto"/>
          <p:cNvSpPr txBox="1"/>
          <p:nvPr/>
        </p:nvSpPr>
        <p:spPr>
          <a:xfrm>
            <a:off x="4357686" y="6215082"/>
            <a:ext cx="4000528" cy="400110"/>
          </a:xfrm>
          <a:prstGeom prst="rect">
            <a:avLst/>
          </a:prstGeom>
          <a:noFill/>
        </p:spPr>
        <p:txBody>
          <a:bodyPr wrap="square" rtlCol="0">
            <a:spAutoFit/>
          </a:bodyPr>
          <a:lstStyle/>
          <a:p>
            <a:r>
              <a:rPr lang="es-ES" sz="2000" b="1" i="1" dirty="0" smtClean="0">
                <a:solidFill>
                  <a:schemeClr val="accent1">
                    <a:lumMod val="75000"/>
                  </a:schemeClr>
                </a:solidFill>
                <a:latin typeface="Algerian" pitchFamily="82" charset="0"/>
              </a:rPr>
              <a:t>ALBERTO ANGULO GUTIÉRREZ</a:t>
            </a:r>
            <a:endParaRPr lang="es-ES" sz="2000" b="1" i="1" dirty="0">
              <a:solidFill>
                <a:schemeClr val="accent1">
                  <a:lumMod val="75000"/>
                </a:schemeClr>
              </a:solidFill>
              <a:latin typeface="Algerian" pitchFamily="82" charset="0"/>
            </a:endParaRPr>
          </a:p>
        </p:txBody>
      </p:sp>
      <p:sp>
        <p:nvSpPr>
          <p:cNvPr id="23" name="22 CuadroTexto"/>
          <p:cNvSpPr txBox="1"/>
          <p:nvPr/>
        </p:nvSpPr>
        <p:spPr>
          <a:xfrm>
            <a:off x="285720" y="6286520"/>
            <a:ext cx="3071834" cy="646331"/>
          </a:xfrm>
          <a:prstGeom prst="rect">
            <a:avLst/>
          </a:prstGeom>
          <a:noFill/>
        </p:spPr>
        <p:txBody>
          <a:bodyPr wrap="square" rtlCol="0">
            <a:spAutoFit/>
          </a:bodyPr>
          <a:lstStyle/>
          <a:p>
            <a:pPr algn="ctr"/>
            <a:r>
              <a:rPr lang="es-ES" b="1" i="1" dirty="0" smtClean="0">
                <a:latin typeface="Agency FB" pitchFamily="34" charset="0"/>
              </a:rPr>
              <a:t>Organización y Administración de Empresas 2º L.A.D.E.</a:t>
            </a:r>
            <a:endParaRPr lang="es-ES" b="1" i="1" dirty="0">
              <a:latin typeface="Agency FB"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714876" y="3643314"/>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Ventas</a:t>
            </a:r>
            <a:endParaRPr lang="es-ES" dirty="0"/>
          </a:p>
        </p:txBody>
      </p:sp>
      <p:sp>
        <p:nvSpPr>
          <p:cNvPr id="4" name="3 Rectángulo"/>
          <p:cNvSpPr/>
          <p:nvPr/>
        </p:nvSpPr>
        <p:spPr>
          <a:xfrm>
            <a:off x="4714876" y="5572140"/>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Producción</a:t>
            </a:r>
            <a:endParaRPr lang="es-ES" dirty="0"/>
          </a:p>
        </p:txBody>
      </p:sp>
      <p:cxnSp>
        <p:nvCxnSpPr>
          <p:cNvPr id="6" name="5 Conector recto de flecha"/>
          <p:cNvCxnSpPr>
            <a:stCxn id="3" idx="2"/>
            <a:endCxn id="4" idx="0"/>
          </p:cNvCxnSpPr>
          <p:nvPr/>
        </p:nvCxnSpPr>
        <p:spPr>
          <a:xfrm rot="5400000">
            <a:off x="4822033" y="4893479"/>
            <a:ext cx="1357322" cy="1588"/>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sp>
        <p:nvSpPr>
          <p:cNvPr id="8" name="7 Rectángulo"/>
          <p:cNvSpPr/>
          <p:nvPr/>
        </p:nvSpPr>
        <p:spPr>
          <a:xfrm>
            <a:off x="4929190" y="1357298"/>
            <a:ext cx="1143008" cy="57150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Clientes</a:t>
            </a:r>
            <a:endParaRPr lang="es-ES" dirty="0"/>
          </a:p>
        </p:txBody>
      </p:sp>
      <p:sp>
        <p:nvSpPr>
          <p:cNvPr id="9" name="8 Rectángulo"/>
          <p:cNvSpPr/>
          <p:nvPr/>
        </p:nvSpPr>
        <p:spPr>
          <a:xfrm>
            <a:off x="428596" y="2500306"/>
            <a:ext cx="1214446" cy="85725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Atención al Cliente</a:t>
            </a:r>
            <a:endParaRPr lang="es-ES" dirty="0"/>
          </a:p>
        </p:txBody>
      </p:sp>
      <p:cxnSp>
        <p:nvCxnSpPr>
          <p:cNvPr id="10" name="9 Conector recto de flecha"/>
          <p:cNvCxnSpPr>
            <a:stCxn id="8" idx="2"/>
            <a:endCxn id="9" idx="3"/>
          </p:cNvCxnSpPr>
          <p:nvPr/>
        </p:nvCxnSpPr>
        <p:spPr>
          <a:xfrm rot="5400000">
            <a:off x="3071802" y="500042"/>
            <a:ext cx="1000132" cy="3857652"/>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a:stCxn id="9" idx="3"/>
            <a:endCxn id="3" idx="0"/>
          </p:cNvCxnSpPr>
          <p:nvPr/>
        </p:nvCxnSpPr>
        <p:spPr>
          <a:xfrm>
            <a:off x="1643042" y="2928934"/>
            <a:ext cx="3857652" cy="714380"/>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a:stCxn id="3" idx="0"/>
            <a:endCxn id="8" idx="2"/>
          </p:cNvCxnSpPr>
          <p:nvPr/>
        </p:nvCxnSpPr>
        <p:spPr>
          <a:xfrm rot="5400000" flipH="1" flipV="1">
            <a:off x="4643438" y="2786058"/>
            <a:ext cx="1714512" cy="1588"/>
          </a:xfrm>
          <a:prstGeom prst="straightConnector1">
            <a:avLst/>
          </a:prstGeom>
          <a:ln w="31750">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15" name="14 Llamada rectangular redondeada"/>
          <p:cNvSpPr/>
          <p:nvPr/>
        </p:nvSpPr>
        <p:spPr>
          <a:xfrm>
            <a:off x="6000760" y="2285992"/>
            <a:ext cx="2214578" cy="500066"/>
          </a:xfrm>
          <a:prstGeom prst="wedgeRoundRectCallout">
            <a:avLst>
              <a:gd name="adj1" fmla="val -69796"/>
              <a:gd name="adj2" fmla="val 979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Ventas a través de sus comerciales capta clientes</a:t>
            </a:r>
            <a:endParaRPr lang="es-ES" sz="1200" dirty="0">
              <a:latin typeface="Times New Roman" pitchFamily="18" charset="0"/>
              <a:cs typeface="Times New Roman" pitchFamily="18" charset="0"/>
            </a:endParaRPr>
          </a:p>
        </p:txBody>
      </p:sp>
      <p:sp>
        <p:nvSpPr>
          <p:cNvPr id="16" name="15 Llamada rectangular redondeada"/>
          <p:cNvSpPr/>
          <p:nvPr/>
        </p:nvSpPr>
        <p:spPr>
          <a:xfrm>
            <a:off x="1643042" y="1500174"/>
            <a:ext cx="1785950" cy="428628"/>
          </a:xfrm>
          <a:prstGeom prst="wedgeRoundRectCallout">
            <a:avLst>
              <a:gd name="adj1" fmla="val 42575"/>
              <a:gd name="adj2" fmla="val 1650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cliente se pone en contacto con la empresa</a:t>
            </a:r>
            <a:endParaRPr lang="es-ES" sz="1200" dirty="0">
              <a:latin typeface="Times New Roman" pitchFamily="18" charset="0"/>
              <a:cs typeface="Times New Roman" pitchFamily="18" charset="0"/>
            </a:endParaRPr>
          </a:p>
        </p:txBody>
      </p:sp>
      <p:sp>
        <p:nvSpPr>
          <p:cNvPr id="17" name="16 Llamada rectangular redondeada"/>
          <p:cNvSpPr/>
          <p:nvPr/>
        </p:nvSpPr>
        <p:spPr>
          <a:xfrm>
            <a:off x="2214546" y="4071942"/>
            <a:ext cx="1428760" cy="785818"/>
          </a:xfrm>
          <a:prstGeom prst="wedgeRoundRectCallout">
            <a:avLst>
              <a:gd name="adj1" fmla="val 76936"/>
              <a:gd name="adj2" fmla="val -11933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Atención al cliente pone en contacto al cliente con 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Ventas</a:t>
            </a:r>
            <a:endParaRPr lang="es-ES" sz="1200" dirty="0">
              <a:latin typeface="Times New Roman" pitchFamily="18" charset="0"/>
              <a:cs typeface="Times New Roman" pitchFamily="18" charset="0"/>
            </a:endParaRPr>
          </a:p>
        </p:txBody>
      </p:sp>
      <p:sp>
        <p:nvSpPr>
          <p:cNvPr id="18" name="17 Llamada rectangular redondeada"/>
          <p:cNvSpPr/>
          <p:nvPr/>
        </p:nvSpPr>
        <p:spPr>
          <a:xfrm>
            <a:off x="6572264" y="4643446"/>
            <a:ext cx="1714512" cy="857256"/>
          </a:xfrm>
          <a:prstGeom prst="wedgeRoundRectCallout">
            <a:avLst>
              <a:gd name="adj1" fmla="val -114670"/>
              <a:gd name="adj2" fmla="val -4967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Ventas comunica  el pedido con sus condiciones al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Producción</a:t>
            </a:r>
            <a:endParaRPr lang="es-ES" sz="1200" dirty="0">
              <a:latin typeface="Times New Roman" pitchFamily="18" charset="0"/>
              <a:cs typeface="Times New Roman" pitchFamily="18" charset="0"/>
            </a:endParaRPr>
          </a:p>
        </p:txBody>
      </p:sp>
      <p:sp>
        <p:nvSpPr>
          <p:cNvPr id="29" name="28 CuadroTexto"/>
          <p:cNvSpPr txBox="1"/>
          <p:nvPr/>
        </p:nvSpPr>
        <p:spPr>
          <a:xfrm>
            <a:off x="1357290" y="500042"/>
            <a:ext cx="6572296" cy="400110"/>
          </a:xfrm>
          <a:prstGeom prst="rect">
            <a:avLst/>
          </a:prstGeom>
          <a:noFill/>
        </p:spPr>
        <p:txBody>
          <a:bodyPr wrap="square" rtlCol="0">
            <a:spAutoFit/>
          </a:bodyPr>
          <a:lstStyle/>
          <a:p>
            <a:pPr algn="ctr"/>
            <a:r>
              <a:rPr lang="es-ES" sz="2000" b="1" dirty="0" smtClean="0">
                <a:latin typeface="Georgia" pitchFamily="18" charset="0"/>
              </a:rPr>
              <a:t>DETALLE DEPARTAMENTO DE VENTAS</a:t>
            </a:r>
            <a:endParaRPr lang="es-ES" sz="2000" b="1" dirty="0">
              <a:latin typeface="Georgia" pitchFamily="18" charset="0"/>
            </a:endParaRPr>
          </a:p>
        </p:txBody>
      </p:sp>
      <p:sp>
        <p:nvSpPr>
          <p:cNvPr id="19" name="18 Botón de acción: Volver">
            <a:hlinkClick r:id="rId2" action="ppaction://hlinksldjump" highlightClick="1"/>
          </p:cNvPr>
          <p:cNvSpPr/>
          <p:nvPr/>
        </p:nvSpPr>
        <p:spPr>
          <a:xfrm>
            <a:off x="7572396" y="5929330"/>
            <a:ext cx="928694"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Botón de acción: Inicio">
            <a:hlinkClick r:id="" action="ppaction://hlinkshowjump?jump=firstslide" highlightClick="1"/>
          </p:cNvPr>
          <p:cNvSpPr/>
          <p:nvPr/>
        </p:nvSpPr>
        <p:spPr>
          <a:xfrm>
            <a:off x="7572396" y="6286520"/>
            <a:ext cx="928694" cy="28575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82" y="3000372"/>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Gerencia</a:t>
            </a:r>
            <a:endParaRPr lang="es-ES" dirty="0"/>
          </a:p>
        </p:txBody>
      </p:sp>
      <p:sp>
        <p:nvSpPr>
          <p:cNvPr id="3" name="2 Rectángulo"/>
          <p:cNvSpPr/>
          <p:nvPr/>
        </p:nvSpPr>
        <p:spPr>
          <a:xfrm>
            <a:off x="4000496" y="571480"/>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Ventas</a:t>
            </a:r>
            <a:endParaRPr lang="es-ES" dirty="0"/>
          </a:p>
        </p:txBody>
      </p:sp>
      <p:sp>
        <p:nvSpPr>
          <p:cNvPr id="4" name="3 Rectángulo"/>
          <p:cNvSpPr/>
          <p:nvPr/>
        </p:nvSpPr>
        <p:spPr>
          <a:xfrm>
            <a:off x="3929058" y="5786454"/>
            <a:ext cx="1714512" cy="85725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Administración</a:t>
            </a:r>
            <a:endParaRPr lang="es-ES" dirty="0"/>
          </a:p>
        </p:txBody>
      </p:sp>
      <p:sp>
        <p:nvSpPr>
          <p:cNvPr id="5" name="4 Rectángulo"/>
          <p:cNvSpPr/>
          <p:nvPr/>
        </p:nvSpPr>
        <p:spPr>
          <a:xfrm>
            <a:off x="4000496" y="3000372"/>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Producción</a:t>
            </a:r>
            <a:endParaRPr lang="es-ES" dirty="0"/>
          </a:p>
        </p:txBody>
      </p:sp>
      <p:sp>
        <p:nvSpPr>
          <p:cNvPr id="6" name="5 Rectángulo"/>
          <p:cNvSpPr/>
          <p:nvPr/>
        </p:nvSpPr>
        <p:spPr>
          <a:xfrm>
            <a:off x="7143768" y="2928934"/>
            <a:ext cx="1714512" cy="71438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de </a:t>
            </a:r>
            <a:r>
              <a:rPr lang="es-ES" dirty="0" err="1" smtClean="0"/>
              <a:t>Preimpresión</a:t>
            </a:r>
            <a:endParaRPr lang="es-ES" dirty="0"/>
          </a:p>
        </p:txBody>
      </p:sp>
      <p:sp>
        <p:nvSpPr>
          <p:cNvPr id="7" name="6 Rectángulo"/>
          <p:cNvSpPr/>
          <p:nvPr/>
        </p:nvSpPr>
        <p:spPr>
          <a:xfrm>
            <a:off x="642910" y="5643578"/>
            <a:ext cx="1571636" cy="57150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de Presupuestos</a:t>
            </a:r>
            <a:endParaRPr lang="es-ES" dirty="0"/>
          </a:p>
        </p:txBody>
      </p:sp>
      <p:cxnSp>
        <p:nvCxnSpPr>
          <p:cNvPr id="8" name="7 Conector recto de flecha"/>
          <p:cNvCxnSpPr>
            <a:stCxn id="3" idx="2"/>
            <a:endCxn id="5" idx="0"/>
          </p:cNvCxnSpPr>
          <p:nvPr/>
        </p:nvCxnSpPr>
        <p:spPr>
          <a:xfrm rot="5400000">
            <a:off x="3857620" y="2071678"/>
            <a:ext cx="1857388" cy="1588"/>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a:stCxn id="5" idx="3"/>
            <a:endCxn id="6" idx="1"/>
          </p:cNvCxnSpPr>
          <p:nvPr/>
        </p:nvCxnSpPr>
        <p:spPr>
          <a:xfrm>
            <a:off x="5572132" y="3286124"/>
            <a:ext cx="1571636" cy="1588"/>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a:stCxn id="5" idx="2"/>
            <a:endCxn id="7" idx="0"/>
          </p:cNvCxnSpPr>
          <p:nvPr/>
        </p:nvCxnSpPr>
        <p:spPr>
          <a:xfrm rot="5400000">
            <a:off x="2071670" y="2928934"/>
            <a:ext cx="2071702" cy="3357586"/>
          </a:xfrm>
          <a:prstGeom prst="straightConnector1">
            <a:avLst/>
          </a:prstGeom>
          <a:ln w="31750">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11" name="10 Rectángulo"/>
          <p:cNvSpPr/>
          <p:nvPr/>
        </p:nvSpPr>
        <p:spPr>
          <a:xfrm>
            <a:off x="7286644" y="5000636"/>
            <a:ext cx="1571636" cy="57150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Proveedores</a:t>
            </a:r>
            <a:endParaRPr lang="es-ES" dirty="0"/>
          </a:p>
        </p:txBody>
      </p:sp>
      <p:sp>
        <p:nvSpPr>
          <p:cNvPr id="12" name="11 Rectángulo"/>
          <p:cNvSpPr/>
          <p:nvPr/>
        </p:nvSpPr>
        <p:spPr>
          <a:xfrm>
            <a:off x="928662" y="428604"/>
            <a:ext cx="1214446" cy="85725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Atención al Cliente</a:t>
            </a:r>
            <a:endParaRPr lang="es-ES" dirty="0"/>
          </a:p>
        </p:txBody>
      </p:sp>
      <p:cxnSp>
        <p:nvCxnSpPr>
          <p:cNvPr id="14" name="13 Conector recto de flecha"/>
          <p:cNvCxnSpPr>
            <a:stCxn id="5" idx="2"/>
            <a:endCxn id="4" idx="0"/>
          </p:cNvCxnSpPr>
          <p:nvPr/>
        </p:nvCxnSpPr>
        <p:spPr>
          <a:xfrm rot="5400000">
            <a:off x="3679025" y="4679165"/>
            <a:ext cx="2214578" cy="1588"/>
          </a:xfrm>
          <a:prstGeom prst="straightConnector1">
            <a:avLst/>
          </a:prstGeom>
          <a:ln w="31750">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5" idx="1"/>
            <a:endCxn id="2" idx="3"/>
          </p:cNvCxnSpPr>
          <p:nvPr/>
        </p:nvCxnSpPr>
        <p:spPr>
          <a:xfrm rot="10800000">
            <a:off x="1785918" y="3286124"/>
            <a:ext cx="2214578" cy="1588"/>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5" idx="1"/>
            <a:endCxn id="12" idx="2"/>
          </p:cNvCxnSpPr>
          <p:nvPr/>
        </p:nvCxnSpPr>
        <p:spPr>
          <a:xfrm rot="10800000">
            <a:off x="1535886" y="1285860"/>
            <a:ext cx="2464611" cy="2000264"/>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5" idx="2"/>
            <a:endCxn id="11" idx="1"/>
          </p:cNvCxnSpPr>
          <p:nvPr/>
        </p:nvCxnSpPr>
        <p:spPr>
          <a:xfrm rot="16200000" flipH="1">
            <a:off x="5179223" y="3178967"/>
            <a:ext cx="1714512" cy="2500330"/>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sp>
        <p:nvSpPr>
          <p:cNvPr id="19" name="18 Llamada rectangular redondeada"/>
          <p:cNvSpPr/>
          <p:nvPr/>
        </p:nvSpPr>
        <p:spPr>
          <a:xfrm>
            <a:off x="2285984" y="428604"/>
            <a:ext cx="1643074" cy="1143008"/>
          </a:xfrm>
          <a:prstGeom prst="wedgeRoundRectCallout">
            <a:avLst>
              <a:gd name="adj1" fmla="val 96724"/>
              <a:gd name="adj2" fmla="val 10418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Ventas comunica  el pedido con sus condiciones al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Producción</a:t>
            </a:r>
            <a:endParaRPr lang="es-ES" sz="1200" dirty="0">
              <a:latin typeface="Times New Roman" pitchFamily="18" charset="0"/>
              <a:cs typeface="Times New Roman" pitchFamily="18" charset="0"/>
            </a:endParaRPr>
          </a:p>
        </p:txBody>
      </p:sp>
      <p:sp>
        <p:nvSpPr>
          <p:cNvPr id="20" name="19 Llamada rectangular redondeada"/>
          <p:cNvSpPr/>
          <p:nvPr/>
        </p:nvSpPr>
        <p:spPr>
          <a:xfrm>
            <a:off x="2285984" y="5643578"/>
            <a:ext cx="1500198" cy="1000132"/>
          </a:xfrm>
          <a:prstGeom prst="wedgeRoundRectCallout">
            <a:avLst>
              <a:gd name="adj1" fmla="val -35274"/>
              <a:gd name="adj2" fmla="val -11450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Producción pide una valoración del pedido a la sección de presupuestos</a:t>
            </a:r>
            <a:endParaRPr lang="es-ES" sz="1200" dirty="0">
              <a:latin typeface="Times New Roman" pitchFamily="18" charset="0"/>
              <a:cs typeface="Times New Roman" pitchFamily="18" charset="0"/>
            </a:endParaRPr>
          </a:p>
        </p:txBody>
      </p:sp>
      <p:sp>
        <p:nvSpPr>
          <p:cNvPr id="29" name="28 Llamada rectangular redondeada"/>
          <p:cNvSpPr/>
          <p:nvPr/>
        </p:nvSpPr>
        <p:spPr>
          <a:xfrm>
            <a:off x="214282" y="1643050"/>
            <a:ext cx="1857388" cy="1071570"/>
          </a:xfrm>
          <a:prstGeom prst="wedgeRoundRectCallout">
            <a:avLst>
              <a:gd name="adj1" fmla="val 90749"/>
              <a:gd name="adj2" fmla="val 1908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Producción transmite a la sección de atención al cliente si finalmente se acepta o no el pedido</a:t>
            </a:r>
            <a:endParaRPr lang="es-ES" sz="1200" dirty="0">
              <a:latin typeface="Times New Roman" pitchFamily="18" charset="0"/>
              <a:cs typeface="Times New Roman" pitchFamily="18" charset="0"/>
            </a:endParaRPr>
          </a:p>
        </p:txBody>
      </p:sp>
      <p:sp>
        <p:nvSpPr>
          <p:cNvPr id="31" name="30 Llamada rectangular redondeada"/>
          <p:cNvSpPr/>
          <p:nvPr/>
        </p:nvSpPr>
        <p:spPr>
          <a:xfrm>
            <a:off x="714348" y="3714752"/>
            <a:ext cx="1857388" cy="1000132"/>
          </a:xfrm>
          <a:prstGeom prst="wedgeRoundRectCallout">
            <a:avLst>
              <a:gd name="adj1" fmla="val 50475"/>
              <a:gd name="adj2" fmla="val -864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Producción  transmite toda la información de los pedidos y del proceso productivo a la Gerencia</a:t>
            </a:r>
            <a:endParaRPr lang="es-ES" sz="1200" dirty="0">
              <a:latin typeface="Times New Roman" pitchFamily="18" charset="0"/>
              <a:cs typeface="Times New Roman" pitchFamily="18" charset="0"/>
            </a:endParaRPr>
          </a:p>
        </p:txBody>
      </p:sp>
      <p:sp>
        <p:nvSpPr>
          <p:cNvPr id="43" name="42 Llamada rectangular redondeada"/>
          <p:cNvSpPr/>
          <p:nvPr/>
        </p:nvSpPr>
        <p:spPr>
          <a:xfrm>
            <a:off x="5715008" y="5643578"/>
            <a:ext cx="1928826" cy="1071570"/>
          </a:xfrm>
          <a:prstGeom prst="wedgeRoundRectCallout">
            <a:avLst>
              <a:gd name="adj1" fmla="val -98717"/>
              <a:gd name="adj2" fmla="val -11847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Administración introduce en el software de gestión la información recibida del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Producción  y la reenvía</a:t>
            </a:r>
            <a:endParaRPr lang="es-ES" sz="1200" dirty="0">
              <a:latin typeface="Times New Roman" pitchFamily="18" charset="0"/>
              <a:cs typeface="Times New Roman" pitchFamily="18" charset="0"/>
            </a:endParaRPr>
          </a:p>
        </p:txBody>
      </p:sp>
      <p:sp>
        <p:nvSpPr>
          <p:cNvPr id="68" name="67 Llamada rectangular redondeada"/>
          <p:cNvSpPr/>
          <p:nvPr/>
        </p:nvSpPr>
        <p:spPr>
          <a:xfrm>
            <a:off x="6858016" y="3786190"/>
            <a:ext cx="1785950" cy="1000132"/>
          </a:xfrm>
          <a:prstGeom prst="wedgeRoundRectCallout">
            <a:avLst>
              <a:gd name="adj1" fmla="val -45186"/>
              <a:gd name="adj2" fmla="val 7230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Producción realiza los pedidos de materiales necesarios para la fabricación y mantenimiento</a:t>
            </a:r>
            <a:endParaRPr lang="es-ES" sz="1200" dirty="0">
              <a:latin typeface="Times New Roman" pitchFamily="18" charset="0"/>
              <a:cs typeface="Times New Roman" pitchFamily="18" charset="0"/>
            </a:endParaRPr>
          </a:p>
        </p:txBody>
      </p:sp>
      <p:sp>
        <p:nvSpPr>
          <p:cNvPr id="69" name="68 Llamada rectangular redondeada"/>
          <p:cNvSpPr/>
          <p:nvPr/>
        </p:nvSpPr>
        <p:spPr>
          <a:xfrm>
            <a:off x="5786446" y="1428736"/>
            <a:ext cx="1928826" cy="1000132"/>
          </a:xfrm>
          <a:prstGeom prst="wedgeRoundRectCallout">
            <a:avLst>
              <a:gd name="adj1" fmla="val -7645"/>
              <a:gd name="adj2" fmla="val 1331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El </a:t>
            </a:r>
            <a:r>
              <a:rPr lang="es-ES" sz="1200" dirty="0" err="1" smtClean="0">
                <a:latin typeface="Times New Roman" pitchFamily="18" charset="0"/>
                <a:cs typeface="Times New Roman" pitchFamily="18" charset="0"/>
              </a:rPr>
              <a:t>Dpt.</a:t>
            </a:r>
            <a:r>
              <a:rPr lang="es-ES" sz="1200" dirty="0" smtClean="0">
                <a:latin typeface="Times New Roman" pitchFamily="18" charset="0"/>
                <a:cs typeface="Times New Roman" pitchFamily="18" charset="0"/>
              </a:rPr>
              <a:t> de Producción transmite  la orden de  pedido y los diseños previos de los clientes a la Sección de </a:t>
            </a:r>
            <a:r>
              <a:rPr lang="es-ES" sz="1200" dirty="0" err="1" smtClean="0">
                <a:latin typeface="Times New Roman" pitchFamily="18" charset="0"/>
                <a:cs typeface="Times New Roman" pitchFamily="18" charset="0"/>
              </a:rPr>
              <a:t>Preimpresión</a:t>
            </a:r>
            <a:endParaRPr lang="es-ES" sz="1200" dirty="0">
              <a:latin typeface="Times New Roman" pitchFamily="18" charset="0"/>
              <a:cs typeface="Times New Roman" pitchFamily="18" charset="0"/>
            </a:endParaRPr>
          </a:p>
        </p:txBody>
      </p:sp>
      <p:sp>
        <p:nvSpPr>
          <p:cNvPr id="70" name="69 CuadroTexto"/>
          <p:cNvSpPr txBox="1"/>
          <p:nvPr/>
        </p:nvSpPr>
        <p:spPr>
          <a:xfrm>
            <a:off x="5786446" y="214290"/>
            <a:ext cx="3071834" cy="1015663"/>
          </a:xfrm>
          <a:prstGeom prst="rect">
            <a:avLst/>
          </a:prstGeom>
          <a:noFill/>
        </p:spPr>
        <p:txBody>
          <a:bodyPr wrap="square" rtlCol="0">
            <a:spAutoFit/>
          </a:bodyPr>
          <a:lstStyle/>
          <a:p>
            <a:pPr algn="ctr"/>
            <a:r>
              <a:rPr lang="es-ES" sz="2000" b="1" dirty="0" smtClean="0">
                <a:latin typeface="Georgia" pitchFamily="18" charset="0"/>
              </a:rPr>
              <a:t>DETALLE DEPARTAMENTO DE PRODUCCIÓN</a:t>
            </a:r>
            <a:endParaRPr lang="es-ES" sz="2000" b="1" dirty="0">
              <a:latin typeface="Georgia" pitchFamily="18" charset="0"/>
            </a:endParaRPr>
          </a:p>
        </p:txBody>
      </p:sp>
      <p:sp>
        <p:nvSpPr>
          <p:cNvPr id="25" name="24 Botón de acción: Volver">
            <a:hlinkClick r:id="rId2" action="ppaction://hlinksldjump" highlightClick="1"/>
          </p:cNvPr>
          <p:cNvSpPr/>
          <p:nvPr/>
        </p:nvSpPr>
        <p:spPr>
          <a:xfrm>
            <a:off x="7786710" y="5857892"/>
            <a:ext cx="857256"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25 Botón de acción: Inicio">
            <a:hlinkClick r:id="" action="ppaction://hlinkshowjump?jump=firstslide" highlightClick="1"/>
          </p:cNvPr>
          <p:cNvSpPr/>
          <p:nvPr/>
        </p:nvSpPr>
        <p:spPr>
          <a:xfrm>
            <a:off x="7786710" y="6215082"/>
            <a:ext cx="857256" cy="28575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714744" y="3214686"/>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Taller</a:t>
            </a:r>
            <a:endParaRPr lang="es-ES" dirty="0"/>
          </a:p>
        </p:txBody>
      </p:sp>
      <p:sp>
        <p:nvSpPr>
          <p:cNvPr id="3" name="2 Rectángulo"/>
          <p:cNvSpPr/>
          <p:nvPr/>
        </p:nvSpPr>
        <p:spPr>
          <a:xfrm>
            <a:off x="857224" y="3143248"/>
            <a:ext cx="1714512" cy="71438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Sección de </a:t>
            </a:r>
            <a:r>
              <a:rPr lang="es-ES" dirty="0" err="1" smtClean="0"/>
              <a:t>Preimpresión</a:t>
            </a:r>
            <a:endParaRPr lang="es-ES" dirty="0"/>
          </a:p>
        </p:txBody>
      </p:sp>
      <p:cxnSp>
        <p:nvCxnSpPr>
          <p:cNvPr id="6" name="5 Conector recto de flecha"/>
          <p:cNvCxnSpPr>
            <a:stCxn id="3" idx="3"/>
            <a:endCxn id="2" idx="1"/>
          </p:cNvCxnSpPr>
          <p:nvPr/>
        </p:nvCxnSpPr>
        <p:spPr>
          <a:xfrm>
            <a:off x="2571736" y="3500438"/>
            <a:ext cx="1143008"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7" name="6 Rectángulo"/>
          <p:cNvSpPr/>
          <p:nvPr/>
        </p:nvSpPr>
        <p:spPr>
          <a:xfrm>
            <a:off x="3929058" y="1571612"/>
            <a:ext cx="1143008" cy="57150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Clientes</a:t>
            </a:r>
            <a:endParaRPr lang="es-ES" dirty="0"/>
          </a:p>
        </p:txBody>
      </p:sp>
      <p:sp>
        <p:nvSpPr>
          <p:cNvPr id="8" name="7 Rectángulo"/>
          <p:cNvSpPr/>
          <p:nvPr/>
        </p:nvSpPr>
        <p:spPr>
          <a:xfrm>
            <a:off x="3714744" y="5786454"/>
            <a:ext cx="1571636" cy="57150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Proveedores</a:t>
            </a:r>
            <a:endParaRPr lang="es-ES" dirty="0"/>
          </a:p>
        </p:txBody>
      </p:sp>
      <p:cxnSp>
        <p:nvCxnSpPr>
          <p:cNvPr id="11" name="10 Conector recto de flecha"/>
          <p:cNvCxnSpPr>
            <a:stCxn id="8" idx="0"/>
            <a:endCxn id="2" idx="2"/>
          </p:cNvCxnSpPr>
          <p:nvPr/>
        </p:nvCxnSpPr>
        <p:spPr>
          <a:xfrm rot="5400000" flipH="1" flipV="1">
            <a:off x="3500430" y="4786322"/>
            <a:ext cx="2000264"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a:stCxn id="2" idx="0"/>
            <a:endCxn id="7" idx="2"/>
          </p:cNvCxnSpPr>
          <p:nvPr/>
        </p:nvCxnSpPr>
        <p:spPr>
          <a:xfrm rot="5400000" flipH="1" flipV="1">
            <a:off x="3964777" y="2678901"/>
            <a:ext cx="1071570"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25" name="24 Llamada rectangular redondeada"/>
          <p:cNvSpPr/>
          <p:nvPr/>
        </p:nvSpPr>
        <p:spPr>
          <a:xfrm>
            <a:off x="1428728" y="1357298"/>
            <a:ext cx="1785950" cy="1285884"/>
          </a:xfrm>
          <a:prstGeom prst="wedgeRoundRectCallout">
            <a:avLst>
              <a:gd name="adj1" fmla="val 53355"/>
              <a:gd name="adj2" fmla="val 1128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200" dirty="0" smtClean="0">
                <a:latin typeface="Times New Roman" pitchFamily="18" charset="0"/>
                <a:cs typeface="Times New Roman" pitchFamily="18" charset="0"/>
              </a:rPr>
              <a:t>La Sección de </a:t>
            </a:r>
            <a:r>
              <a:rPr lang="es-ES" sz="1200" dirty="0" err="1" smtClean="0">
                <a:latin typeface="Times New Roman" pitchFamily="18" charset="0"/>
                <a:cs typeface="Times New Roman" pitchFamily="18" charset="0"/>
              </a:rPr>
              <a:t>Preimpresión</a:t>
            </a:r>
            <a:r>
              <a:rPr lang="es-ES" sz="1200" dirty="0" smtClean="0">
                <a:latin typeface="Times New Roman" pitchFamily="18" charset="0"/>
                <a:cs typeface="Times New Roman" pitchFamily="18" charset="0"/>
              </a:rPr>
              <a:t> envía los diseños corregidos y elaborados en planchas al Taller para su posterior producción</a:t>
            </a:r>
            <a:endParaRPr lang="es-ES" sz="1200" dirty="0">
              <a:latin typeface="Times New Roman" pitchFamily="18" charset="0"/>
              <a:cs typeface="Times New Roman" pitchFamily="18" charset="0"/>
            </a:endParaRPr>
          </a:p>
        </p:txBody>
      </p:sp>
      <p:sp>
        <p:nvSpPr>
          <p:cNvPr id="27" name="26 Llamada rectangular redondeada"/>
          <p:cNvSpPr/>
          <p:nvPr/>
        </p:nvSpPr>
        <p:spPr>
          <a:xfrm>
            <a:off x="5572132" y="4214818"/>
            <a:ext cx="1571636" cy="1143008"/>
          </a:xfrm>
          <a:prstGeom prst="wedgeRoundRectCallout">
            <a:avLst>
              <a:gd name="adj1" fmla="val -116182"/>
              <a:gd name="adj2" fmla="val -1918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Times New Roman" pitchFamily="18" charset="0"/>
                <a:cs typeface="Times New Roman" pitchFamily="18" charset="0"/>
              </a:rPr>
              <a:t>El Taller recibe de los Proveedores el papel, la tinta y diversos materiales para la producción</a:t>
            </a:r>
            <a:endParaRPr lang="es-ES" sz="1200" dirty="0">
              <a:latin typeface="Times New Roman" pitchFamily="18" charset="0"/>
              <a:cs typeface="Times New Roman" pitchFamily="18" charset="0"/>
            </a:endParaRPr>
          </a:p>
        </p:txBody>
      </p:sp>
      <p:sp>
        <p:nvSpPr>
          <p:cNvPr id="28" name="27 Llamada rectangular redondeada"/>
          <p:cNvSpPr/>
          <p:nvPr/>
        </p:nvSpPr>
        <p:spPr>
          <a:xfrm>
            <a:off x="5715008" y="2000240"/>
            <a:ext cx="1500198" cy="1000132"/>
          </a:xfrm>
          <a:prstGeom prst="wedgeRoundRectCallout">
            <a:avLst>
              <a:gd name="adj1" fmla="val -128364"/>
              <a:gd name="adj2" fmla="val 77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Times New Roman" pitchFamily="18" charset="0"/>
                <a:cs typeface="Times New Roman" pitchFamily="18" charset="0"/>
              </a:rPr>
              <a:t>Desde el Taller se envían los encargos finalizados a los Clientes</a:t>
            </a:r>
            <a:endParaRPr lang="es-ES" sz="1200" dirty="0">
              <a:latin typeface="Times New Roman" pitchFamily="18" charset="0"/>
              <a:cs typeface="Times New Roman" pitchFamily="18" charset="0"/>
            </a:endParaRPr>
          </a:p>
        </p:txBody>
      </p:sp>
      <p:sp>
        <p:nvSpPr>
          <p:cNvPr id="29" name="28 CuadroTexto"/>
          <p:cNvSpPr txBox="1"/>
          <p:nvPr/>
        </p:nvSpPr>
        <p:spPr>
          <a:xfrm>
            <a:off x="3214678" y="428604"/>
            <a:ext cx="2786082" cy="400110"/>
          </a:xfrm>
          <a:prstGeom prst="rect">
            <a:avLst/>
          </a:prstGeom>
          <a:noFill/>
        </p:spPr>
        <p:txBody>
          <a:bodyPr wrap="square" rtlCol="0">
            <a:spAutoFit/>
          </a:bodyPr>
          <a:lstStyle/>
          <a:p>
            <a:r>
              <a:rPr lang="es-ES" sz="2000" b="1" dirty="0" smtClean="0">
                <a:latin typeface="Georgia" pitchFamily="18" charset="0"/>
              </a:rPr>
              <a:t>DETALLE TALLER</a:t>
            </a:r>
            <a:endParaRPr lang="es-ES" sz="2000" b="1" dirty="0">
              <a:latin typeface="Georgia" pitchFamily="18" charset="0"/>
            </a:endParaRPr>
          </a:p>
        </p:txBody>
      </p:sp>
      <p:sp>
        <p:nvSpPr>
          <p:cNvPr id="13" name="12 Botón de acción: Volver">
            <a:hlinkClick r:id="rId2" action="ppaction://hlinksldjump" highlightClick="1"/>
          </p:cNvPr>
          <p:cNvSpPr/>
          <p:nvPr/>
        </p:nvSpPr>
        <p:spPr>
          <a:xfrm>
            <a:off x="7786710" y="6000768"/>
            <a:ext cx="857256"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Botón de acción: Inicio">
            <a:hlinkClick r:id="" action="ppaction://hlinkshowjump?jump=firstslide" highlightClick="1"/>
          </p:cNvPr>
          <p:cNvSpPr/>
          <p:nvPr/>
        </p:nvSpPr>
        <p:spPr>
          <a:xfrm>
            <a:off x="7786710" y="6357958"/>
            <a:ext cx="857256" cy="28575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15 Imagen" descr="Img162.JPG"/>
          <p:cNvPicPr>
            <a:picLocks noChangeAspect="1"/>
          </p:cNvPicPr>
          <p:nvPr/>
        </p:nvPicPr>
        <p:blipFill>
          <a:blip r:embed="rId2" cstate="print"/>
          <a:stretch>
            <a:fillRect/>
          </a:stretch>
        </p:blipFill>
        <p:spPr>
          <a:xfrm>
            <a:off x="0" y="0"/>
            <a:ext cx="9144000" cy="6858000"/>
          </a:xfrm>
          <a:prstGeom prst="rect">
            <a:avLst/>
          </a:prstGeom>
        </p:spPr>
      </p:pic>
      <p:sp>
        <p:nvSpPr>
          <p:cNvPr id="11" name="10 Rectángulo"/>
          <p:cNvSpPr/>
          <p:nvPr/>
        </p:nvSpPr>
        <p:spPr>
          <a:xfrm>
            <a:off x="1214414" y="0"/>
            <a:ext cx="6643734" cy="163121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ANÁLISIS DESCRIPTIVO DE LA EMPRESA</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2" name="11 Rectángulo redondeado">
            <a:hlinkClick r:id="rId3" action="ppaction://hlinksldjump"/>
          </p:cNvPr>
          <p:cNvSpPr/>
          <p:nvPr/>
        </p:nvSpPr>
        <p:spPr>
          <a:xfrm>
            <a:off x="714348" y="2428868"/>
            <a:ext cx="2571768"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Historia</a:t>
            </a:r>
            <a:endParaRPr lang="es-ES" sz="2400" dirty="0">
              <a:solidFill>
                <a:schemeClr val="tx1"/>
              </a:solidFill>
              <a:latin typeface="Agency FB" pitchFamily="34" charset="0"/>
            </a:endParaRPr>
          </a:p>
        </p:txBody>
      </p:sp>
      <p:sp>
        <p:nvSpPr>
          <p:cNvPr id="13" name="12 Rectángulo redondeado">
            <a:hlinkClick r:id="rId4" action="ppaction://hlinksldjump"/>
          </p:cNvPr>
          <p:cNvSpPr/>
          <p:nvPr/>
        </p:nvSpPr>
        <p:spPr>
          <a:xfrm>
            <a:off x="714348" y="3214686"/>
            <a:ext cx="2571768" cy="85725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Actividades Principales</a:t>
            </a:r>
            <a:endParaRPr lang="es-ES" sz="2400" dirty="0">
              <a:solidFill>
                <a:schemeClr val="tx1"/>
              </a:solidFill>
              <a:latin typeface="Agency FB" pitchFamily="34" charset="0"/>
            </a:endParaRPr>
          </a:p>
        </p:txBody>
      </p:sp>
      <p:sp>
        <p:nvSpPr>
          <p:cNvPr id="14" name="13 Rectángulo redondeado"/>
          <p:cNvSpPr/>
          <p:nvPr/>
        </p:nvSpPr>
        <p:spPr>
          <a:xfrm>
            <a:off x="714348" y="4357694"/>
            <a:ext cx="2571768" cy="85725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Misión, Visión y Objetivo</a:t>
            </a:r>
            <a:endParaRPr lang="es-ES" sz="2400" dirty="0">
              <a:solidFill>
                <a:schemeClr val="tx1"/>
              </a:solidFill>
              <a:latin typeface="Agency FB" pitchFamily="34" charset="0"/>
            </a:endParaRPr>
          </a:p>
        </p:txBody>
      </p:sp>
      <p:sp>
        <p:nvSpPr>
          <p:cNvPr id="7" name="6 Botón de acción: Volver">
            <a:hlinkClick r:id="" action="ppaction://hlinkshowjump?jump=firstslide" highlightClick="1"/>
          </p:cNvPr>
          <p:cNvSpPr/>
          <p:nvPr/>
        </p:nvSpPr>
        <p:spPr>
          <a:xfrm>
            <a:off x="7929586" y="6000768"/>
            <a:ext cx="857256"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Botón de acción: Inicio">
            <a:hlinkClick r:id="" action="ppaction://hlinkshowjump?jump=firstslide" highlightClick="1"/>
          </p:cNvPr>
          <p:cNvSpPr/>
          <p:nvPr/>
        </p:nvSpPr>
        <p:spPr>
          <a:xfrm>
            <a:off x="7929586" y="6357958"/>
            <a:ext cx="857256" cy="285728"/>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sz="1800" dirty="0" smtClean="0">
                <a:latin typeface="Times New Roman" pitchFamily="18" charset="0"/>
                <a:cs typeface="Times New Roman" pitchFamily="18" charset="0"/>
              </a:rPr>
              <a:t>La actual empresa es heredera directa de la primitiva Imprenta Luque fundada en 1919 por Don Rogelio Luque, que fue referente cultural de carácter nacional, especialmente en las artes gráficas.</a:t>
            </a:r>
          </a:p>
          <a:p>
            <a:pPr algn="just"/>
            <a:r>
              <a:rPr lang="es-ES" sz="1800" dirty="0" smtClean="0">
                <a:latin typeface="Times New Roman" pitchFamily="18" charset="0"/>
                <a:cs typeface="Times New Roman" pitchFamily="18" charset="0"/>
              </a:rPr>
              <a:t>Es una empresa de carácter familiar, dedicada a la actividad de artes gráficas, a la fabricación de sellos de caucho y a la elaboración de sistemas de marcaje.</a:t>
            </a:r>
          </a:p>
          <a:p>
            <a:pPr algn="just"/>
            <a:r>
              <a:rPr lang="es-ES" sz="1800" dirty="0" smtClean="0">
                <a:latin typeface="Times New Roman" pitchFamily="18" charset="0"/>
                <a:cs typeface="Times New Roman" pitchFamily="18" charset="0"/>
              </a:rPr>
              <a:t>Empresa radicada en Córdoba desde su fundación, ha ido cambiando de ubicación desde su traspaso en 1989 debido a la necesidad de ampliar la superficie de trabajo.</a:t>
            </a:r>
          </a:p>
          <a:p>
            <a:pPr algn="just"/>
            <a:r>
              <a:rPr lang="es-ES" sz="1800" dirty="0" smtClean="0">
                <a:latin typeface="Times New Roman" pitchFamily="18" charset="0"/>
                <a:cs typeface="Times New Roman" pitchFamily="18" charset="0"/>
              </a:rPr>
              <a:t>Así en 1989 se situaba en la calle “Joaquín López </a:t>
            </a:r>
            <a:r>
              <a:rPr lang="es-ES" sz="1800" dirty="0" err="1" smtClean="0">
                <a:latin typeface="Times New Roman" pitchFamily="18" charset="0"/>
                <a:cs typeface="Times New Roman" pitchFamily="18" charset="0"/>
              </a:rPr>
              <a:t>Huici</a:t>
            </a:r>
            <a:r>
              <a:rPr lang="es-ES" sz="1800" dirty="0" smtClean="0">
                <a:latin typeface="Times New Roman" pitchFamily="18" charset="0"/>
                <a:cs typeface="Times New Roman" pitchFamily="18" charset="0"/>
              </a:rPr>
              <a:t>” con una superficie de 80m2, posteriormente se trasladó a la calle “Rubí” en el Parque Empresarial de “El Granadal” pasando a ocupar 300m2, y actualmente se sitúa en la calle “Diego Galván” en el Polígono Industrial de “Las Quemadas” teniendo una superficie de 1200 m2</a:t>
            </a:r>
            <a:endParaRPr lang="es-ES" sz="1800" dirty="0">
              <a:latin typeface="Times New Roman" pitchFamily="18" charset="0"/>
              <a:cs typeface="Times New Roman" pitchFamily="18" charset="0"/>
            </a:endParaRPr>
          </a:p>
        </p:txBody>
      </p:sp>
      <p:sp>
        <p:nvSpPr>
          <p:cNvPr id="4" name="3 Rectángulo"/>
          <p:cNvSpPr/>
          <p:nvPr/>
        </p:nvSpPr>
        <p:spPr>
          <a:xfrm>
            <a:off x="1214414" y="0"/>
            <a:ext cx="6643734" cy="163121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Historia de la Empresa</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4 Botón de acción: Volver">
            <a:hlinkClick r:id="rId2" action="ppaction://hlinksldjump" highlightClick="1"/>
          </p:cNvPr>
          <p:cNvSpPr/>
          <p:nvPr/>
        </p:nvSpPr>
        <p:spPr>
          <a:xfrm>
            <a:off x="7786710" y="5857892"/>
            <a:ext cx="857256"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Rectángulo redondeado">
            <a:hlinkClick r:id="rId3" action="ppaction://hlinksldjump"/>
          </p:cNvPr>
          <p:cNvSpPr/>
          <p:nvPr/>
        </p:nvSpPr>
        <p:spPr>
          <a:xfrm>
            <a:off x="928662" y="5715016"/>
            <a:ext cx="2571768" cy="500066"/>
          </a:xfrm>
          <a:prstGeom prst="roundRect">
            <a:avLst/>
          </a:prstGeom>
          <a:solidFill>
            <a:srgbClr val="0070C0"/>
          </a:solidFill>
          <a:ln w="38100">
            <a:solidFill>
              <a:schemeClr val="tx2">
                <a:lumMod val="40000"/>
                <a:lumOff val="6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smtClean="0">
                <a:solidFill>
                  <a:schemeClr val="tx1"/>
                </a:solidFill>
                <a:latin typeface="Agency FB" pitchFamily="34" charset="0"/>
                <a:cs typeface="Arial" pitchFamily="34" charset="0"/>
              </a:rPr>
              <a:t>Cronología</a:t>
            </a:r>
            <a:endParaRPr lang="es-ES" sz="2400" dirty="0">
              <a:solidFill>
                <a:schemeClr val="tx1"/>
              </a:solidFill>
              <a:latin typeface="Agency FB" pitchFamily="34" charset="0"/>
            </a:endParaRPr>
          </a:p>
        </p:txBody>
      </p:sp>
      <p:sp>
        <p:nvSpPr>
          <p:cNvPr id="7" name="6 Botón de acción: Inicio">
            <a:hlinkClick r:id="" action="ppaction://hlinkshowjump?jump=firstslide" highlightClick="1"/>
          </p:cNvPr>
          <p:cNvSpPr/>
          <p:nvPr/>
        </p:nvSpPr>
        <p:spPr>
          <a:xfrm>
            <a:off x="7786710" y="6215058"/>
            <a:ext cx="857256" cy="28577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30 Conector recto de flecha"/>
          <p:cNvCxnSpPr/>
          <p:nvPr/>
        </p:nvCxnSpPr>
        <p:spPr>
          <a:xfrm>
            <a:off x="928662" y="4857760"/>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928662" y="4214818"/>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a:off x="928662" y="3643314"/>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a:off x="928662" y="3000372"/>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928662" y="2428868"/>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928662" y="1928802"/>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928662" y="5643578"/>
            <a:ext cx="1214446"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5" name="4 Conector recto"/>
          <p:cNvCxnSpPr>
            <a:stCxn id="8" idx="2"/>
            <a:endCxn id="10" idx="0"/>
          </p:cNvCxnSpPr>
          <p:nvPr/>
        </p:nvCxnSpPr>
        <p:spPr>
          <a:xfrm rot="5400000">
            <a:off x="-1226266" y="3881559"/>
            <a:ext cx="4345576" cy="35719"/>
          </a:xfrm>
          <a:prstGeom prst="line">
            <a:avLst/>
          </a:prstGeom>
          <a:ln w="1143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571472" y="1357298"/>
            <a:ext cx="785818" cy="369332"/>
          </a:xfrm>
          <a:prstGeom prst="rect">
            <a:avLst/>
          </a:prstGeom>
          <a:noFill/>
        </p:spPr>
        <p:txBody>
          <a:bodyPr wrap="square" rtlCol="0">
            <a:spAutoFit/>
          </a:bodyPr>
          <a:lstStyle/>
          <a:p>
            <a:r>
              <a:rPr lang="es-ES" dirty="0" smtClean="0"/>
              <a:t>1989</a:t>
            </a:r>
            <a:endParaRPr lang="es-ES" dirty="0"/>
          </a:p>
        </p:txBody>
      </p:sp>
      <p:sp>
        <p:nvSpPr>
          <p:cNvPr id="10" name="9 CuadroTexto"/>
          <p:cNvSpPr txBox="1"/>
          <p:nvPr/>
        </p:nvSpPr>
        <p:spPr>
          <a:xfrm>
            <a:off x="571472" y="6072206"/>
            <a:ext cx="714380" cy="369332"/>
          </a:xfrm>
          <a:prstGeom prst="rect">
            <a:avLst/>
          </a:prstGeom>
          <a:noFill/>
        </p:spPr>
        <p:txBody>
          <a:bodyPr wrap="square" rtlCol="0">
            <a:spAutoFit/>
          </a:bodyPr>
          <a:lstStyle/>
          <a:p>
            <a:r>
              <a:rPr lang="es-ES" dirty="0" smtClean="0"/>
              <a:t>2009</a:t>
            </a:r>
            <a:endParaRPr lang="es-ES" dirty="0"/>
          </a:p>
        </p:txBody>
      </p:sp>
      <p:sp>
        <p:nvSpPr>
          <p:cNvPr id="11" name="10 CuadroTexto"/>
          <p:cNvSpPr txBox="1"/>
          <p:nvPr/>
        </p:nvSpPr>
        <p:spPr>
          <a:xfrm>
            <a:off x="214282" y="2000240"/>
            <a:ext cx="714380" cy="369332"/>
          </a:xfrm>
          <a:prstGeom prst="rect">
            <a:avLst/>
          </a:prstGeom>
          <a:noFill/>
        </p:spPr>
        <p:txBody>
          <a:bodyPr wrap="square" rtlCol="0">
            <a:spAutoFit/>
          </a:bodyPr>
          <a:lstStyle/>
          <a:p>
            <a:r>
              <a:rPr lang="es-ES" dirty="0" smtClean="0"/>
              <a:t>2000</a:t>
            </a:r>
            <a:endParaRPr lang="es-ES" dirty="0"/>
          </a:p>
        </p:txBody>
      </p:sp>
      <p:sp>
        <p:nvSpPr>
          <p:cNvPr id="12" name="11 CuadroTexto"/>
          <p:cNvSpPr txBox="1"/>
          <p:nvPr/>
        </p:nvSpPr>
        <p:spPr>
          <a:xfrm>
            <a:off x="214282" y="2571744"/>
            <a:ext cx="785818" cy="369332"/>
          </a:xfrm>
          <a:prstGeom prst="rect">
            <a:avLst/>
          </a:prstGeom>
          <a:noFill/>
        </p:spPr>
        <p:txBody>
          <a:bodyPr wrap="square" rtlCol="0">
            <a:spAutoFit/>
          </a:bodyPr>
          <a:lstStyle/>
          <a:p>
            <a:r>
              <a:rPr lang="es-ES" dirty="0" smtClean="0"/>
              <a:t>2002</a:t>
            </a:r>
            <a:endParaRPr lang="es-ES" dirty="0"/>
          </a:p>
        </p:txBody>
      </p:sp>
      <p:sp>
        <p:nvSpPr>
          <p:cNvPr id="13" name="12 CuadroTexto"/>
          <p:cNvSpPr txBox="1"/>
          <p:nvPr/>
        </p:nvSpPr>
        <p:spPr>
          <a:xfrm>
            <a:off x="214282" y="3143248"/>
            <a:ext cx="785818" cy="369332"/>
          </a:xfrm>
          <a:prstGeom prst="rect">
            <a:avLst/>
          </a:prstGeom>
          <a:noFill/>
        </p:spPr>
        <p:txBody>
          <a:bodyPr wrap="square" rtlCol="0">
            <a:spAutoFit/>
          </a:bodyPr>
          <a:lstStyle/>
          <a:p>
            <a:r>
              <a:rPr lang="es-ES" dirty="0" smtClean="0"/>
              <a:t>2003</a:t>
            </a:r>
            <a:endParaRPr lang="es-ES" dirty="0"/>
          </a:p>
        </p:txBody>
      </p:sp>
      <p:sp>
        <p:nvSpPr>
          <p:cNvPr id="14" name="13 CuadroTexto"/>
          <p:cNvSpPr txBox="1"/>
          <p:nvPr/>
        </p:nvSpPr>
        <p:spPr>
          <a:xfrm>
            <a:off x="214282" y="4357694"/>
            <a:ext cx="714380" cy="369332"/>
          </a:xfrm>
          <a:prstGeom prst="rect">
            <a:avLst/>
          </a:prstGeom>
          <a:noFill/>
        </p:spPr>
        <p:txBody>
          <a:bodyPr wrap="square" rtlCol="0">
            <a:spAutoFit/>
          </a:bodyPr>
          <a:lstStyle/>
          <a:p>
            <a:r>
              <a:rPr lang="es-ES" dirty="0" smtClean="0"/>
              <a:t>2006</a:t>
            </a:r>
            <a:endParaRPr lang="es-ES" dirty="0"/>
          </a:p>
        </p:txBody>
      </p:sp>
      <p:sp>
        <p:nvSpPr>
          <p:cNvPr id="15" name="14 CuadroTexto"/>
          <p:cNvSpPr txBox="1"/>
          <p:nvPr/>
        </p:nvSpPr>
        <p:spPr>
          <a:xfrm>
            <a:off x="214282" y="5000636"/>
            <a:ext cx="785818" cy="369332"/>
          </a:xfrm>
          <a:prstGeom prst="rect">
            <a:avLst/>
          </a:prstGeom>
          <a:noFill/>
        </p:spPr>
        <p:txBody>
          <a:bodyPr wrap="square" rtlCol="0">
            <a:spAutoFit/>
          </a:bodyPr>
          <a:lstStyle/>
          <a:p>
            <a:r>
              <a:rPr lang="es-ES" dirty="0" smtClean="0"/>
              <a:t>2008</a:t>
            </a:r>
            <a:endParaRPr lang="es-ES" dirty="0"/>
          </a:p>
        </p:txBody>
      </p:sp>
      <p:sp>
        <p:nvSpPr>
          <p:cNvPr id="20" name="19 CuadroTexto"/>
          <p:cNvSpPr txBox="1"/>
          <p:nvPr/>
        </p:nvSpPr>
        <p:spPr>
          <a:xfrm>
            <a:off x="2143108" y="1714488"/>
            <a:ext cx="3214710" cy="369332"/>
          </a:xfrm>
          <a:prstGeom prst="rect">
            <a:avLst/>
          </a:prstGeom>
          <a:noFill/>
        </p:spPr>
        <p:txBody>
          <a:bodyPr wrap="square" rtlCol="0">
            <a:spAutoFit/>
          </a:bodyPr>
          <a:lstStyle/>
          <a:p>
            <a:pPr algn="just"/>
            <a:r>
              <a:rPr lang="es-ES" dirty="0" smtClean="0"/>
              <a:t>Traspaso de la empresa inicial.</a:t>
            </a:r>
            <a:endParaRPr lang="es-ES" dirty="0"/>
          </a:p>
        </p:txBody>
      </p:sp>
      <p:sp>
        <p:nvSpPr>
          <p:cNvPr id="21" name="20 CuadroTexto"/>
          <p:cNvSpPr txBox="1"/>
          <p:nvPr/>
        </p:nvSpPr>
        <p:spPr>
          <a:xfrm>
            <a:off x="2143108" y="2143116"/>
            <a:ext cx="3643338" cy="646331"/>
          </a:xfrm>
          <a:prstGeom prst="rect">
            <a:avLst/>
          </a:prstGeom>
          <a:noFill/>
        </p:spPr>
        <p:txBody>
          <a:bodyPr wrap="square" rtlCol="0">
            <a:spAutoFit/>
          </a:bodyPr>
          <a:lstStyle/>
          <a:p>
            <a:pPr algn="just"/>
            <a:r>
              <a:rPr lang="es-ES" dirty="0" smtClean="0"/>
              <a:t>Se alcanzan: 500.000 en ventas, 10 empleados y 320.000 en inversiones.</a:t>
            </a:r>
            <a:endParaRPr lang="es-ES" dirty="0"/>
          </a:p>
        </p:txBody>
      </p:sp>
      <p:sp>
        <p:nvSpPr>
          <p:cNvPr id="22" name="21 CuadroTexto"/>
          <p:cNvSpPr txBox="1"/>
          <p:nvPr/>
        </p:nvSpPr>
        <p:spPr>
          <a:xfrm>
            <a:off x="2143108" y="2714620"/>
            <a:ext cx="3571900" cy="646331"/>
          </a:xfrm>
          <a:prstGeom prst="rect">
            <a:avLst/>
          </a:prstGeom>
          <a:noFill/>
        </p:spPr>
        <p:txBody>
          <a:bodyPr wrap="square" rtlCol="0">
            <a:spAutoFit/>
          </a:bodyPr>
          <a:lstStyle/>
          <a:p>
            <a:pPr algn="just"/>
            <a:r>
              <a:rPr lang="es-ES" dirty="0" smtClean="0"/>
              <a:t>Se duplican los fondos destinados a inversiones</a:t>
            </a:r>
            <a:r>
              <a:rPr lang="es-ES" dirty="0" smtClean="0">
                <a:sym typeface="Wingdings" pitchFamily="2" charset="2"/>
              </a:rPr>
              <a:t> Traslado a otra nave.</a:t>
            </a:r>
            <a:endParaRPr lang="es-ES" dirty="0"/>
          </a:p>
        </p:txBody>
      </p:sp>
      <p:sp>
        <p:nvSpPr>
          <p:cNvPr id="23" name="22 CuadroTexto"/>
          <p:cNvSpPr txBox="1"/>
          <p:nvPr/>
        </p:nvSpPr>
        <p:spPr>
          <a:xfrm>
            <a:off x="2143108" y="3286124"/>
            <a:ext cx="4572032" cy="646331"/>
          </a:xfrm>
          <a:prstGeom prst="rect">
            <a:avLst/>
          </a:prstGeom>
          <a:noFill/>
        </p:spPr>
        <p:txBody>
          <a:bodyPr wrap="square" rtlCol="0">
            <a:spAutoFit/>
          </a:bodyPr>
          <a:lstStyle/>
          <a:p>
            <a:pPr algn="just"/>
            <a:r>
              <a:rPr lang="es-ES" dirty="0" smtClean="0"/>
              <a:t>Se duplica el nivel de ventas y los fondos destinados a inversiones se vuelven a duplicar.</a:t>
            </a:r>
            <a:endParaRPr lang="es-ES" dirty="0"/>
          </a:p>
        </p:txBody>
      </p:sp>
      <p:sp>
        <p:nvSpPr>
          <p:cNvPr id="24" name="23 CuadroTexto"/>
          <p:cNvSpPr txBox="1"/>
          <p:nvPr/>
        </p:nvSpPr>
        <p:spPr>
          <a:xfrm>
            <a:off x="2143108" y="3929066"/>
            <a:ext cx="3429024" cy="646331"/>
          </a:xfrm>
          <a:prstGeom prst="rect">
            <a:avLst/>
          </a:prstGeom>
          <a:noFill/>
        </p:spPr>
        <p:txBody>
          <a:bodyPr wrap="square" rtlCol="0">
            <a:spAutoFit/>
          </a:bodyPr>
          <a:lstStyle/>
          <a:p>
            <a:pPr algn="just"/>
            <a:r>
              <a:rPr lang="es-ES" dirty="0" smtClean="0"/>
              <a:t>Obtiene el premio PYMA 2005 e incrementa  las ventas en un 50%.</a:t>
            </a:r>
            <a:endParaRPr lang="es-ES" dirty="0"/>
          </a:p>
        </p:txBody>
      </p:sp>
      <p:sp>
        <p:nvSpPr>
          <p:cNvPr id="25" name="24 CuadroTexto"/>
          <p:cNvSpPr txBox="1"/>
          <p:nvPr/>
        </p:nvSpPr>
        <p:spPr>
          <a:xfrm>
            <a:off x="2143108" y="4572008"/>
            <a:ext cx="3429024" cy="646331"/>
          </a:xfrm>
          <a:prstGeom prst="rect">
            <a:avLst/>
          </a:prstGeom>
          <a:noFill/>
        </p:spPr>
        <p:txBody>
          <a:bodyPr wrap="square" rtlCol="0">
            <a:spAutoFit/>
          </a:bodyPr>
          <a:lstStyle/>
          <a:p>
            <a:pPr algn="just"/>
            <a:r>
              <a:rPr lang="es-ES" dirty="0" smtClean="0"/>
              <a:t>Traslado a la actual nave y adquisición de nueva maquinaria.</a:t>
            </a:r>
            <a:endParaRPr lang="es-ES" dirty="0"/>
          </a:p>
        </p:txBody>
      </p:sp>
      <p:sp>
        <p:nvSpPr>
          <p:cNvPr id="26" name="25 CuadroTexto"/>
          <p:cNvSpPr txBox="1"/>
          <p:nvPr/>
        </p:nvSpPr>
        <p:spPr>
          <a:xfrm>
            <a:off x="2143108" y="6000768"/>
            <a:ext cx="4357718" cy="369332"/>
          </a:xfrm>
          <a:prstGeom prst="rect">
            <a:avLst/>
          </a:prstGeom>
          <a:noFill/>
        </p:spPr>
        <p:txBody>
          <a:bodyPr wrap="square" rtlCol="0">
            <a:spAutoFit/>
          </a:bodyPr>
          <a:lstStyle/>
          <a:p>
            <a:r>
              <a:rPr lang="es-ES" dirty="0" smtClean="0"/>
              <a:t>Se alcanzan los 20 empleados</a:t>
            </a:r>
            <a:endParaRPr lang="es-ES" dirty="0"/>
          </a:p>
        </p:txBody>
      </p:sp>
      <p:sp>
        <p:nvSpPr>
          <p:cNvPr id="27" name="26 CuadroTexto"/>
          <p:cNvSpPr txBox="1"/>
          <p:nvPr/>
        </p:nvSpPr>
        <p:spPr>
          <a:xfrm>
            <a:off x="214282" y="3786190"/>
            <a:ext cx="714380" cy="369332"/>
          </a:xfrm>
          <a:prstGeom prst="rect">
            <a:avLst/>
          </a:prstGeom>
          <a:noFill/>
        </p:spPr>
        <p:txBody>
          <a:bodyPr wrap="square" rtlCol="0">
            <a:spAutoFit/>
          </a:bodyPr>
          <a:lstStyle/>
          <a:p>
            <a:r>
              <a:rPr lang="es-ES" dirty="0" smtClean="0"/>
              <a:t>2005</a:t>
            </a:r>
            <a:endParaRPr lang="es-ES" dirty="0"/>
          </a:p>
        </p:txBody>
      </p:sp>
      <p:sp>
        <p:nvSpPr>
          <p:cNvPr id="28" name="27 CuadroTexto"/>
          <p:cNvSpPr txBox="1"/>
          <p:nvPr/>
        </p:nvSpPr>
        <p:spPr>
          <a:xfrm>
            <a:off x="2143108" y="5143512"/>
            <a:ext cx="4572032" cy="923330"/>
          </a:xfrm>
          <a:prstGeom prst="rect">
            <a:avLst/>
          </a:prstGeom>
          <a:noFill/>
        </p:spPr>
        <p:txBody>
          <a:bodyPr wrap="square" rtlCol="0">
            <a:spAutoFit/>
          </a:bodyPr>
          <a:lstStyle/>
          <a:p>
            <a:pPr algn="just"/>
            <a:r>
              <a:rPr lang="es-ES" dirty="0" smtClean="0"/>
              <a:t>Adquisición de maquinaria de última tecnología, eliminando los productos químicos e implantación del software de gestión SAAB. </a:t>
            </a:r>
            <a:endParaRPr lang="es-ES" dirty="0"/>
          </a:p>
        </p:txBody>
      </p:sp>
      <p:sp>
        <p:nvSpPr>
          <p:cNvPr id="40" name="39 Rectángulo"/>
          <p:cNvSpPr/>
          <p:nvPr/>
        </p:nvSpPr>
        <p:spPr>
          <a:xfrm>
            <a:off x="0" y="0"/>
            <a:ext cx="9144000" cy="1477328"/>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5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Información Importante Ordenada Cronológicamente</a:t>
            </a:r>
            <a:endParaRPr lang="es-ES" sz="45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28 Botón de acción: Volver">
            <a:hlinkClick r:id="rId2" action="ppaction://hlinksldjump" highlightClick="1"/>
          </p:cNvPr>
          <p:cNvSpPr/>
          <p:nvPr/>
        </p:nvSpPr>
        <p:spPr>
          <a:xfrm>
            <a:off x="7786710" y="5857892"/>
            <a:ext cx="857256"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36 Botón de acción: Inicio">
            <a:hlinkClick r:id="" action="ppaction://hlinkshowjump?jump=firstslide" highlightClick="1"/>
          </p:cNvPr>
          <p:cNvSpPr/>
          <p:nvPr/>
        </p:nvSpPr>
        <p:spPr>
          <a:xfrm>
            <a:off x="7786710" y="6215058"/>
            <a:ext cx="857256" cy="28577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sz="1800" dirty="0" smtClean="0">
                <a:latin typeface="Times New Roman" pitchFamily="18" charset="0"/>
                <a:cs typeface="Times New Roman" pitchFamily="18" charset="0"/>
              </a:rPr>
              <a:t>Dentro del sector de las artes gráficas, Imprenta Luque es una de las mayores empresas de impresión offset de Andalucía, dotada de la más moderna tecnología existente en el mercado, por lo que ofrece a sus clientes con una atención personalizada una respuesta adecuada a sus necesidades, tanto en calidad como en tiempos de ejecución y precio.</a:t>
            </a:r>
          </a:p>
          <a:p>
            <a:pPr algn="just"/>
            <a:endParaRPr lang="es-ES" sz="1800" dirty="0" smtClean="0">
              <a:latin typeface="Times New Roman" pitchFamily="18" charset="0"/>
              <a:cs typeface="Times New Roman" pitchFamily="18" charset="0"/>
            </a:endParaRPr>
          </a:p>
          <a:p>
            <a:pPr algn="just"/>
            <a:r>
              <a:rPr lang="es-ES" sz="1800" dirty="0" smtClean="0">
                <a:latin typeface="Times New Roman" pitchFamily="18" charset="0"/>
                <a:cs typeface="Times New Roman" pitchFamily="18" charset="0"/>
              </a:rPr>
              <a:t>Entre sus productos se pueden encontrar impresos de todo tipo: cartas, tarjetas de visita, etiquetas, libros, revistas, sobres, </a:t>
            </a:r>
            <a:r>
              <a:rPr lang="es-ES" sz="1800" dirty="0" err="1" smtClean="0">
                <a:latin typeface="Times New Roman" pitchFamily="18" charset="0"/>
                <a:cs typeface="Times New Roman" pitchFamily="18" charset="0"/>
              </a:rPr>
              <a:t>cartelería</a:t>
            </a:r>
            <a:r>
              <a:rPr lang="es-ES" sz="1800" dirty="0" smtClean="0">
                <a:latin typeface="Times New Roman" pitchFamily="18" charset="0"/>
                <a:cs typeface="Times New Roman" pitchFamily="18" charset="0"/>
              </a:rPr>
              <a:t>, dípticos, trípticos, publicidad promocional… a una tinta o a color, todo ello con la más avanzada tecnología en diseño, edición e impresión.</a:t>
            </a:r>
          </a:p>
          <a:p>
            <a:pPr algn="just"/>
            <a:endParaRPr lang="es-ES" sz="1800" dirty="0" smtClean="0">
              <a:latin typeface="Times New Roman" pitchFamily="18" charset="0"/>
              <a:cs typeface="Times New Roman" pitchFamily="18" charset="0"/>
            </a:endParaRPr>
          </a:p>
          <a:p>
            <a:pPr algn="just"/>
            <a:r>
              <a:rPr lang="es-ES" sz="1800" dirty="0" smtClean="0">
                <a:latin typeface="Times New Roman" pitchFamily="18" charset="0"/>
                <a:cs typeface="Times New Roman" pitchFamily="18" charset="0"/>
              </a:rPr>
              <a:t>También disponen de una línea de producción de sistemas de marcaje y de sellos de caucho realizados mediante tecnología láser, con el objetivo de atender a sus clientes de forma integral en sus necesidades de papelería impresa.</a:t>
            </a:r>
            <a:endParaRPr lang="es-ES" sz="1800" dirty="0">
              <a:latin typeface="Times New Roman" pitchFamily="18" charset="0"/>
              <a:cs typeface="Times New Roman" pitchFamily="18" charset="0"/>
            </a:endParaRPr>
          </a:p>
        </p:txBody>
      </p:sp>
      <p:sp>
        <p:nvSpPr>
          <p:cNvPr id="4" name="3 Rectángulo"/>
          <p:cNvSpPr/>
          <p:nvPr/>
        </p:nvSpPr>
        <p:spPr>
          <a:xfrm>
            <a:off x="1214414" y="0"/>
            <a:ext cx="6643734" cy="163121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Actividades Principales</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4 Botón de acción: Volver">
            <a:hlinkClick r:id="rId2" action="ppaction://hlinksldjump" highlightClick="1"/>
          </p:cNvPr>
          <p:cNvSpPr/>
          <p:nvPr/>
        </p:nvSpPr>
        <p:spPr>
          <a:xfrm>
            <a:off x="7786710" y="5857892"/>
            <a:ext cx="857256"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Botón de acción: Inicio">
            <a:hlinkClick r:id="" action="ppaction://hlinkshowjump?jump=firstslide" highlightClick="1"/>
          </p:cNvPr>
          <p:cNvSpPr/>
          <p:nvPr/>
        </p:nvSpPr>
        <p:spPr>
          <a:xfrm>
            <a:off x="7786710" y="6215058"/>
            <a:ext cx="857256" cy="28577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5" name="204 Conector recto"/>
          <p:cNvCxnSpPr/>
          <p:nvPr/>
        </p:nvCxnSpPr>
        <p:spPr>
          <a:xfrm>
            <a:off x="0" y="5143512"/>
            <a:ext cx="9144000" cy="1588"/>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3" name="2 Conector recto"/>
          <p:cNvCxnSpPr/>
          <p:nvPr/>
        </p:nvCxnSpPr>
        <p:spPr>
          <a:xfrm rot="5400000">
            <a:off x="4679951" y="1535099"/>
            <a:ext cx="6429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3 Conector recto"/>
          <p:cNvCxnSpPr/>
          <p:nvPr/>
        </p:nvCxnSpPr>
        <p:spPr>
          <a:xfrm rot="10800000">
            <a:off x="1785918" y="1857364"/>
            <a:ext cx="621510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rot="5400000">
            <a:off x="1608117" y="2035165"/>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rot="16200000" flipH="1">
            <a:off x="7822431" y="2035956"/>
            <a:ext cx="357186"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rot="5400000">
            <a:off x="4822827" y="2035165"/>
            <a:ext cx="35719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1000100" y="2214554"/>
            <a:ext cx="1571636" cy="461665"/>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JEFE ADMINISTRACIÓN</a:t>
            </a:r>
            <a:endParaRPr lang="es-ES" sz="1200" dirty="0">
              <a:latin typeface="Times New Roman" pitchFamily="18" charset="0"/>
              <a:cs typeface="Times New Roman" pitchFamily="18" charset="0"/>
            </a:endParaRPr>
          </a:p>
        </p:txBody>
      </p:sp>
      <p:cxnSp>
        <p:nvCxnSpPr>
          <p:cNvPr id="13" name="12 Conector recto"/>
          <p:cNvCxnSpPr>
            <a:stCxn id="12" idx="2"/>
          </p:cNvCxnSpPr>
          <p:nvPr/>
        </p:nvCxnSpPr>
        <p:spPr>
          <a:xfrm rot="16200000" flipH="1">
            <a:off x="1623841" y="2838295"/>
            <a:ext cx="324156"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rot="10800000">
            <a:off x="1000104" y="3000372"/>
            <a:ext cx="157163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19 Conector recto"/>
          <p:cNvCxnSpPr>
            <a:endCxn id="21" idx="0"/>
          </p:cNvCxnSpPr>
          <p:nvPr/>
        </p:nvCxnSpPr>
        <p:spPr>
          <a:xfrm rot="5400000">
            <a:off x="821511" y="3178965"/>
            <a:ext cx="357187" cy="7"/>
          </a:xfrm>
          <a:prstGeom prst="line">
            <a:avLst/>
          </a:prstGeom>
        </p:spPr>
        <p:style>
          <a:lnRef idx="1">
            <a:schemeClr val="accent1"/>
          </a:lnRef>
          <a:fillRef idx="0">
            <a:schemeClr val="accent1"/>
          </a:fillRef>
          <a:effectRef idx="0">
            <a:schemeClr val="accent1"/>
          </a:effectRef>
          <a:fontRef idx="minor">
            <a:schemeClr val="tx1"/>
          </a:fontRef>
        </p:style>
      </p:cxnSp>
      <p:sp>
        <p:nvSpPr>
          <p:cNvPr id="21" name="20 CuadroTexto"/>
          <p:cNvSpPr txBox="1"/>
          <p:nvPr/>
        </p:nvSpPr>
        <p:spPr>
          <a:xfrm>
            <a:off x="214282" y="3357562"/>
            <a:ext cx="1571636" cy="461665"/>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AUXILIAR ADMINISTRACIÓN</a:t>
            </a:r>
            <a:endParaRPr lang="es-ES" sz="1200" dirty="0">
              <a:latin typeface="Times New Roman" pitchFamily="18" charset="0"/>
              <a:cs typeface="Times New Roman" pitchFamily="18" charset="0"/>
            </a:endParaRPr>
          </a:p>
        </p:txBody>
      </p:sp>
      <p:sp>
        <p:nvSpPr>
          <p:cNvPr id="22" name="21 CuadroTexto"/>
          <p:cNvSpPr txBox="1"/>
          <p:nvPr/>
        </p:nvSpPr>
        <p:spPr>
          <a:xfrm>
            <a:off x="2000232" y="3357562"/>
            <a:ext cx="1143008" cy="461665"/>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ATENCIÓN AL CLIENTE</a:t>
            </a:r>
            <a:endParaRPr lang="es-ES" sz="1200" dirty="0">
              <a:latin typeface="Times New Roman" pitchFamily="18" charset="0"/>
              <a:cs typeface="Times New Roman" pitchFamily="18" charset="0"/>
            </a:endParaRPr>
          </a:p>
        </p:txBody>
      </p:sp>
      <p:sp>
        <p:nvSpPr>
          <p:cNvPr id="25" name="24 CuadroTexto"/>
          <p:cNvSpPr txBox="1"/>
          <p:nvPr/>
        </p:nvSpPr>
        <p:spPr>
          <a:xfrm>
            <a:off x="5857884" y="1285860"/>
            <a:ext cx="1714512" cy="461665"/>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RESPONSABLE COMPRAS Y COSTES</a:t>
            </a:r>
            <a:endParaRPr lang="es-ES" sz="1200" dirty="0">
              <a:latin typeface="Times New Roman" pitchFamily="18" charset="0"/>
              <a:cs typeface="Times New Roman" pitchFamily="18" charset="0"/>
            </a:endParaRPr>
          </a:p>
        </p:txBody>
      </p:sp>
      <p:sp>
        <p:nvSpPr>
          <p:cNvPr id="26" name="25 CuadroTexto"/>
          <p:cNvSpPr txBox="1"/>
          <p:nvPr/>
        </p:nvSpPr>
        <p:spPr>
          <a:xfrm>
            <a:off x="4500562" y="928670"/>
            <a:ext cx="1000132" cy="276999"/>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GERENTE</a:t>
            </a:r>
            <a:endParaRPr lang="es-ES" sz="1200" dirty="0">
              <a:latin typeface="Times New Roman" pitchFamily="18" charset="0"/>
              <a:cs typeface="Times New Roman" pitchFamily="18" charset="0"/>
            </a:endParaRPr>
          </a:p>
        </p:txBody>
      </p:sp>
      <p:sp>
        <p:nvSpPr>
          <p:cNvPr id="27" name="26 CuadroTexto"/>
          <p:cNvSpPr txBox="1"/>
          <p:nvPr/>
        </p:nvSpPr>
        <p:spPr>
          <a:xfrm>
            <a:off x="4214810" y="2214554"/>
            <a:ext cx="1571636" cy="276999"/>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JEFE PRODUCCIÓN</a:t>
            </a:r>
            <a:endParaRPr lang="es-ES" sz="1200" dirty="0">
              <a:latin typeface="Times New Roman" pitchFamily="18" charset="0"/>
              <a:cs typeface="Times New Roman" pitchFamily="18" charset="0"/>
            </a:endParaRPr>
          </a:p>
        </p:txBody>
      </p:sp>
      <p:cxnSp>
        <p:nvCxnSpPr>
          <p:cNvPr id="28" name="27 Conector recto"/>
          <p:cNvCxnSpPr/>
          <p:nvPr/>
        </p:nvCxnSpPr>
        <p:spPr>
          <a:xfrm rot="5400000">
            <a:off x="4751389" y="2749545"/>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3929058" y="3000372"/>
            <a:ext cx="221457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31 Conector recto"/>
          <p:cNvCxnSpPr>
            <a:endCxn id="37" idx="0"/>
          </p:cNvCxnSpPr>
          <p:nvPr/>
        </p:nvCxnSpPr>
        <p:spPr>
          <a:xfrm rot="5400000">
            <a:off x="3751257" y="3178173"/>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rot="5400000">
            <a:off x="5965835" y="3178173"/>
            <a:ext cx="35719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7" name="36 CuadroTexto">
            <a:hlinkClick r:id="rId2" action="ppaction://hlinksldjump"/>
          </p:cNvPr>
          <p:cNvSpPr txBox="1"/>
          <p:nvPr/>
        </p:nvSpPr>
        <p:spPr>
          <a:xfrm>
            <a:off x="3500430" y="3357562"/>
            <a:ext cx="857256" cy="461665"/>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JEFE TALLER</a:t>
            </a:r>
            <a:endParaRPr lang="es-ES" sz="1200" dirty="0">
              <a:latin typeface="Times New Roman" pitchFamily="18" charset="0"/>
              <a:cs typeface="Times New Roman" pitchFamily="18" charset="0"/>
            </a:endParaRPr>
          </a:p>
        </p:txBody>
      </p:sp>
      <p:sp>
        <p:nvSpPr>
          <p:cNvPr id="38" name="37 CuadroTexto"/>
          <p:cNvSpPr txBox="1"/>
          <p:nvPr/>
        </p:nvSpPr>
        <p:spPr>
          <a:xfrm>
            <a:off x="5429256" y="3357562"/>
            <a:ext cx="1428760" cy="276999"/>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PRESUPUESTOS</a:t>
            </a:r>
            <a:endParaRPr lang="es-ES" sz="1200" dirty="0">
              <a:latin typeface="Times New Roman" pitchFamily="18" charset="0"/>
              <a:cs typeface="Times New Roman" pitchFamily="18" charset="0"/>
            </a:endParaRPr>
          </a:p>
        </p:txBody>
      </p:sp>
      <p:cxnSp>
        <p:nvCxnSpPr>
          <p:cNvPr id="39" name="38 Conector recto"/>
          <p:cNvCxnSpPr>
            <a:stCxn id="37" idx="2"/>
          </p:cNvCxnSpPr>
          <p:nvPr/>
        </p:nvCxnSpPr>
        <p:spPr>
          <a:xfrm rot="5400000">
            <a:off x="3766982" y="3981303"/>
            <a:ext cx="32415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rot="10800000">
            <a:off x="2000232" y="4214818"/>
            <a:ext cx="40005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rot="5400000">
            <a:off x="3714744" y="4357695"/>
            <a:ext cx="42863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47 Conector recto"/>
          <p:cNvCxnSpPr>
            <a:endCxn id="52" idx="0"/>
          </p:cNvCxnSpPr>
          <p:nvPr/>
        </p:nvCxnSpPr>
        <p:spPr>
          <a:xfrm rot="5400000">
            <a:off x="1821641" y="4393413"/>
            <a:ext cx="357187"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49 Conector recto"/>
          <p:cNvCxnSpPr>
            <a:endCxn id="54" idx="0"/>
          </p:cNvCxnSpPr>
          <p:nvPr/>
        </p:nvCxnSpPr>
        <p:spPr>
          <a:xfrm rot="5400000">
            <a:off x="5822169" y="4393412"/>
            <a:ext cx="357187" cy="4"/>
          </a:xfrm>
          <a:prstGeom prst="line">
            <a:avLst/>
          </a:prstGeom>
        </p:spPr>
        <p:style>
          <a:lnRef idx="1">
            <a:schemeClr val="accent1"/>
          </a:lnRef>
          <a:fillRef idx="0">
            <a:schemeClr val="accent1"/>
          </a:fillRef>
          <a:effectRef idx="0">
            <a:schemeClr val="accent1"/>
          </a:effectRef>
          <a:fontRef idx="minor">
            <a:schemeClr val="tx1"/>
          </a:fontRef>
        </p:style>
      </p:cxnSp>
      <p:sp>
        <p:nvSpPr>
          <p:cNvPr id="52" name="51 CuadroTexto">
            <a:hlinkClick r:id="rId3" action="ppaction://hlinksldjump"/>
          </p:cNvPr>
          <p:cNvSpPr txBox="1"/>
          <p:nvPr/>
        </p:nvSpPr>
        <p:spPr>
          <a:xfrm>
            <a:off x="1285852" y="4572008"/>
            <a:ext cx="1428760" cy="461665"/>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JEFE PREIMPRESIÓN</a:t>
            </a:r>
            <a:endParaRPr lang="es-ES" sz="1200" dirty="0">
              <a:latin typeface="Times New Roman" pitchFamily="18" charset="0"/>
              <a:cs typeface="Times New Roman" pitchFamily="18" charset="0"/>
            </a:endParaRPr>
          </a:p>
        </p:txBody>
      </p:sp>
      <p:sp>
        <p:nvSpPr>
          <p:cNvPr id="53" name="52 CuadroTexto"/>
          <p:cNvSpPr txBox="1"/>
          <p:nvPr/>
        </p:nvSpPr>
        <p:spPr>
          <a:xfrm>
            <a:off x="3286116" y="4572008"/>
            <a:ext cx="1357322" cy="276999"/>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OP. IMPRESIÓN</a:t>
            </a:r>
            <a:endParaRPr lang="es-ES" sz="1200" dirty="0">
              <a:latin typeface="Times New Roman" pitchFamily="18" charset="0"/>
              <a:cs typeface="Times New Roman" pitchFamily="18" charset="0"/>
            </a:endParaRPr>
          </a:p>
        </p:txBody>
      </p:sp>
      <p:sp>
        <p:nvSpPr>
          <p:cNvPr id="54" name="53 CuadroTexto"/>
          <p:cNvSpPr txBox="1"/>
          <p:nvPr/>
        </p:nvSpPr>
        <p:spPr>
          <a:xfrm>
            <a:off x="5286380" y="4572008"/>
            <a:ext cx="1428760" cy="461665"/>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OP. POST IMPRESIÓN</a:t>
            </a:r>
            <a:endParaRPr lang="es-ES" sz="1200" dirty="0">
              <a:latin typeface="Times New Roman" pitchFamily="18" charset="0"/>
              <a:cs typeface="Times New Roman" pitchFamily="18" charset="0"/>
            </a:endParaRPr>
          </a:p>
        </p:txBody>
      </p:sp>
      <p:cxnSp>
        <p:nvCxnSpPr>
          <p:cNvPr id="55" name="54 Conector recto"/>
          <p:cNvCxnSpPr/>
          <p:nvPr/>
        </p:nvCxnSpPr>
        <p:spPr>
          <a:xfrm rot="5400000">
            <a:off x="1858150" y="5142718"/>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a:off x="1142976" y="5286388"/>
            <a:ext cx="171451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62 Conector recto"/>
          <p:cNvCxnSpPr>
            <a:endCxn id="69" idx="0"/>
          </p:cNvCxnSpPr>
          <p:nvPr/>
        </p:nvCxnSpPr>
        <p:spPr>
          <a:xfrm rot="5400000">
            <a:off x="2678893" y="5464983"/>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64 Conector recto"/>
          <p:cNvCxnSpPr>
            <a:endCxn id="68" idx="0"/>
          </p:cNvCxnSpPr>
          <p:nvPr/>
        </p:nvCxnSpPr>
        <p:spPr>
          <a:xfrm rot="5400000">
            <a:off x="965175" y="5464189"/>
            <a:ext cx="35719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8" name="67 CuadroTexto"/>
          <p:cNvSpPr txBox="1"/>
          <p:nvPr/>
        </p:nvSpPr>
        <p:spPr>
          <a:xfrm>
            <a:off x="500034" y="5643578"/>
            <a:ext cx="1285884" cy="276999"/>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PREIMPRESIÓN</a:t>
            </a:r>
            <a:endParaRPr lang="es-ES" sz="1200" dirty="0">
              <a:latin typeface="Times New Roman" pitchFamily="18" charset="0"/>
              <a:cs typeface="Times New Roman" pitchFamily="18" charset="0"/>
            </a:endParaRPr>
          </a:p>
        </p:txBody>
      </p:sp>
      <p:sp>
        <p:nvSpPr>
          <p:cNvPr id="69" name="68 CuadroTexto"/>
          <p:cNvSpPr txBox="1"/>
          <p:nvPr/>
        </p:nvSpPr>
        <p:spPr>
          <a:xfrm>
            <a:off x="2214546" y="5643578"/>
            <a:ext cx="1285884" cy="461665"/>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MONTAJE PREIMPRESIÓN</a:t>
            </a:r>
            <a:endParaRPr lang="es-ES" sz="1200" dirty="0">
              <a:latin typeface="Times New Roman" pitchFamily="18" charset="0"/>
              <a:cs typeface="Times New Roman" pitchFamily="18" charset="0"/>
            </a:endParaRPr>
          </a:p>
        </p:txBody>
      </p:sp>
      <p:cxnSp>
        <p:nvCxnSpPr>
          <p:cNvPr id="70" name="69 Conector recto"/>
          <p:cNvCxnSpPr>
            <a:stCxn id="69" idx="2"/>
          </p:cNvCxnSpPr>
          <p:nvPr/>
        </p:nvCxnSpPr>
        <p:spPr>
          <a:xfrm rot="5400000">
            <a:off x="2695411" y="6267320"/>
            <a:ext cx="324155" cy="1588"/>
          </a:xfrm>
          <a:prstGeom prst="line">
            <a:avLst/>
          </a:prstGeom>
        </p:spPr>
        <p:style>
          <a:lnRef idx="1">
            <a:schemeClr val="accent1"/>
          </a:lnRef>
          <a:fillRef idx="0">
            <a:schemeClr val="accent1"/>
          </a:fillRef>
          <a:effectRef idx="0">
            <a:schemeClr val="accent1"/>
          </a:effectRef>
          <a:fontRef idx="minor">
            <a:schemeClr val="tx1"/>
          </a:fontRef>
        </p:style>
      </p:cxnSp>
      <p:sp>
        <p:nvSpPr>
          <p:cNvPr id="73" name="72 CuadroTexto"/>
          <p:cNvSpPr txBox="1"/>
          <p:nvPr/>
        </p:nvSpPr>
        <p:spPr>
          <a:xfrm>
            <a:off x="2571736" y="6429396"/>
            <a:ext cx="571504" cy="276999"/>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CTP</a:t>
            </a:r>
            <a:endParaRPr lang="es-ES" sz="1200" dirty="0">
              <a:latin typeface="Times New Roman" pitchFamily="18" charset="0"/>
              <a:cs typeface="Times New Roman" pitchFamily="18" charset="0"/>
            </a:endParaRPr>
          </a:p>
        </p:txBody>
      </p:sp>
      <p:sp>
        <p:nvSpPr>
          <p:cNvPr id="74" name="73 CuadroTexto"/>
          <p:cNvSpPr txBox="1"/>
          <p:nvPr/>
        </p:nvSpPr>
        <p:spPr>
          <a:xfrm>
            <a:off x="7429520" y="2214554"/>
            <a:ext cx="1143008" cy="461665"/>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JEFE DE VENTAS</a:t>
            </a:r>
            <a:endParaRPr lang="es-ES" sz="1200" dirty="0">
              <a:latin typeface="Times New Roman" pitchFamily="18" charset="0"/>
              <a:cs typeface="Times New Roman" pitchFamily="18" charset="0"/>
            </a:endParaRPr>
          </a:p>
        </p:txBody>
      </p:sp>
      <p:cxnSp>
        <p:nvCxnSpPr>
          <p:cNvPr id="75" name="74 Conector recto"/>
          <p:cNvCxnSpPr>
            <a:stCxn id="74" idx="2"/>
            <a:endCxn id="77" idx="0"/>
          </p:cNvCxnSpPr>
          <p:nvPr/>
        </p:nvCxnSpPr>
        <p:spPr>
          <a:xfrm rot="5400000">
            <a:off x="7660353" y="3016890"/>
            <a:ext cx="681343" cy="1588"/>
          </a:xfrm>
          <a:prstGeom prst="line">
            <a:avLst/>
          </a:prstGeom>
        </p:spPr>
        <p:style>
          <a:lnRef idx="1">
            <a:schemeClr val="accent1"/>
          </a:lnRef>
          <a:fillRef idx="0">
            <a:schemeClr val="accent1"/>
          </a:fillRef>
          <a:effectRef idx="0">
            <a:schemeClr val="accent1"/>
          </a:effectRef>
          <a:fontRef idx="minor">
            <a:schemeClr val="tx1"/>
          </a:fontRef>
        </p:style>
      </p:cxnSp>
      <p:sp>
        <p:nvSpPr>
          <p:cNvPr id="77" name="76 CuadroTexto"/>
          <p:cNvSpPr txBox="1"/>
          <p:nvPr/>
        </p:nvSpPr>
        <p:spPr>
          <a:xfrm>
            <a:off x="7429520" y="3357562"/>
            <a:ext cx="1143008" cy="276999"/>
          </a:xfrm>
          <a:prstGeom prst="rect">
            <a:avLst/>
          </a:prstGeom>
          <a:noFill/>
          <a:ln w="28575">
            <a:solidFill>
              <a:schemeClr val="tx2">
                <a:lumMod val="75000"/>
              </a:schemeClr>
            </a:solidFill>
          </a:ln>
        </p:spPr>
        <p:txBody>
          <a:bodyPr wrap="square" rtlCol="0">
            <a:spAutoFit/>
          </a:bodyPr>
          <a:lstStyle/>
          <a:p>
            <a:pPr algn="ctr"/>
            <a:r>
              <a:rPr lang="es-ES" sz="1200" dirty="0" smtClean="0">
                <a:latin typeface="Times New Roman" pitchFamily="18" charset="0"/>
                <a:cs typeface="Times New Roman" pitchFamily="18" charset="0"/>
              </a:rPr>
              <a:t>COMERCIAL</a:t>
            </a:r>
            <a:endParaRPr lang="es-ES" sz="1200" dirty="0">
              <a:latin typeface="Times New Roman" pitchFamily="18" charset="0"/>
              <a:cs typeface="Times New Roman" pitchFamily="18" charset="0"/>
            </a:endParaRPr>
          </a:p>
        </p:txBody>
      </p:sp>
      <p:cxnSp>
        <p:nvCxnSpPr>
          <p:cNvPr id="105" name="104 Conector recto"/>
          <p:cNvCxnSpPr>
            <a:endCxn id="22" idx="0"/>
          </p:cNvCxnSpPr>
          <p:nvPr/>
        </p:nvCxnSpPr>
        <p:spPr>
          <a:xfrm rot="5400000">
            <a:off x="2393141" y="3178967"/>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5" name="144 Conector recto"/>
          <p:cNvCxnSpPr/>
          <p:nvPr/>
        </p:nvCxnSpPr>
        <p:spPr>
          <a:xfrm>
            <a:off x="5000628" y="1500174"/>
            <a:ext cx="8572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82" name="181 Elipse"/>
          <p:cNvSpPr/>
          <p:nvPr/>
        </p:nvSpPr>
        <p:spPr>
          <a:xfrm>
            <a:off x="5572132" y="928670"/>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4</a:t>
            </a:r>
            <a:endParaRPr lang="es-ES" dirty="0"/>
          </a:p>
        </p:txBody>
      </p:sp>
      <p:sp>
        <p:nvSpPr>
          <p:cNvPr id="183" name="182 Elipse"/>
          <p:cNvSpPr/>
          <p:nvPr/>
        </p:nvSpPr>
        <p:spPr>
          <a:xfrm>
            <a:off x="2643174" y="2285992"/>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a:t>
            </a:r>
            <a:endParaRPr lang="es-ES" dirty="0"/>
          </a:p>
        </p:txBody>
      </p:sp>
      <p:sp>
        <p:nvSpPr>
          <p:cNvPr id="184" name="183 Elipse"/>
          <p:cNvSpPr/>
          <p:nvPr/>
        </p:nvSpPr>
        <p:spPr>
          <a:xfrm>
            <a:off x="2786050" y="4643446"/>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a:t>
            </a:r>
            <a:endParaRPr lang="es-ES" dirty="0"/>
          </a:p>
        </p:txBody>
      </p:sp>
      <p:sp>
        <p:nvSpPr>
          <p:cNvPr id="185" name="184 Elipse"/>
          <p:cNvSpPr/>
          <p:nvPr/>
        </p:nvSpPr>
        <p:spPr>
          <a:xfrm>
            <a:off x="5857884" y="2214554"/>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a:t>
            </a:r>
            <a:endParaRPr lang="es-ES" dirty="0"/>
          </a:p>
        </p:txBody>
      </p:sp>
      <p:sp>
        <p:nvSpPr>
          <p:cNvPr id="186" name="185 Elipse"/>
          <p:cNvSpPr/>
          <p:nvPr/>
        </p:nvSpPr>
        <p:spPr>
          <a:xfrm>
            <a:off x="8643966" y="2285992"/>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3</a:t>
            </a:r>
            <a:endParaRPr lang="es-ES" dirty="0"/>
          </a:p>
        </p:txBody>
      </p:sp>
      <p:sp>
        <p:nvSpPr>
          <p:cNvPr id="187" name="186 Elipse"/>
          <p:cNvSpPr/>
          <p:nvPr/>
        </p:nvSpPr>
        <p:spPr>
          <a:xfrm>
            <a:off x="4429124" y="3429000"/>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6</a:t>
            </a:r>
            <a:endParaRPr lang="es-ES" dirty="0"/>
          </a:p>
        </p:txBody>
      </p:sp>
      <p:sp>
        <p:nvSpPr>
          <p:cNvPr id="188" name="187 Elipse"/>
          <p:cNvSpPr/>
          <p:nvPr/>
        </p:nvSpPr>
        <p:spPr>
          <a:xfrm>
            <a:off x="3571868" y="5715016"/>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1</a:t>
            </a:r>
            <a:endParaRPr lang="es-ES" dirty="0"/>
          </a:p>
        </p:txBody>
      </p:sp>
      <p:sp>
        <p:nvSpPr>
          <p:cNvPr id="189" name="188 Elipse">
            <a:hlinkClick r:id="" action="ppaction://noaction" highlightClick="1"/>
          </p:cNvPr>
          <p:cNvSpPr/>
          <p:nvPr/>
        </p:nvSpPr>
        <p:spPr>
          <a:xfrm>
            <a:off x="6215074" y="5357826"/>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90" name="189 CuadroTexto"/>
          <p:cNvSpPr txBox="1"/>
          <p:nvPr/>
        </p:nvSpPr>
        <p:spPr>
          <a:xfrm>
            <a:off x="6500826" y="5357826"/>
            <a:ext cx="1357322" cy="307777"/>
          </a:xfrm>
          <a:prstGeom prst="rect">
            <a:avLst/>
          </a:prstGeom>
          <a:noFill/>
        </p:spPr>
        <p:txBody>
          <a:bodyPr wrap="square" rtlCol="0">
            <a:spAutoFit/>
          </a:bodyPr>
          <a:lstStyle/>
          <a:p>
            <a:r>
              <a:rPr lang="es-ES" sz="1400" dirty="0" err="1" smtClean="0">
                <a:latin typeface="Times New Roman" pitchFamily="18" charset="0"/>
                <a:cs typeface="Times New Roman" pitchFamily="18" charset="0"/>
              </a:rPr>
              <a:t>Span</a:t>
            </a:r>
            <a:r>
              <a:rPr lang="es-ES" sz="1400" dirty="0" smtClean="0">
                <a:latin typeface="Times New Roman" pitchFamily="18" charset="0"/>
                <a:cs typeface="Times New Roman" pitchFamily="18" charset="0"/>
              </a:rPr>
              <a:t> de control</a:t>
            </a:r>
            <a:endParaRPr lang="es-ES" sz="1400" dirty="0">
              <a:latin typeface="Times New Roman" pitchFamily="18" charset="0"/>
              <a:cs typeface="Times New Roman" pitchFamily="18" charset="0"/>
            </a:endParaRPr>
          </a:p>
        </p:txBody>
      </p:sp>
      <p:sp>
        <p:nvSpPr>
          <p:cNvPr id="191" name="190 Rectángulo"/>
          <p:cNvSpPr/>
          <p:nvPr/>
        </p:nvSpPr>
        <p:spPr>
          <a:xfrm>
            <a:off x="8643966" y="3357562"/>
            <a:ext cx="285752" cy="28575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3</a:t>
            </a:r>
            <a:endParaRPr lang="es-ES" dirty="0"/>
          </a:p>
        </p:txBody>
      </p:sp>
      <p:sp>
        <p:nvSpPr>
          <p:cNvPr id="192" name="191 Rectángulo"/>
          <p:cNvSpPr/>
          <p:nvPr/>
        </p:nvSpPr>
        <p:spPr>
          <a:xfrm>
            <a:off x="4786314" y="4572008"/>
            <a:ext cx="285752" cy="28575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5</a:t>
            </a:r>
            <a:endParaRPr lang="es-ES" dirty="0"/>
          </a:p>
        </p:txBody>
      </p:sp>
      <p:sp>
        <p:nvSpPr>
          <p:cNvPr id="193" name="192 Rectángulo">
            <a:hlinkClick r:id="" action="ppaction://noaction" highlightClick="1"/>
          </p:cNvPr>
          <p:cNvSpPr/>
          <p:nvPr/>
        </p:nvSpPr>
        <p:spPr>
          <a:xfrm>
            <a:off x="6215074" y="5715016"/>
            <a:ext cx="285752" cy="28575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4" name="193 CuadroTexto"/>
          <p:cNvSpPr txBox="1"/>
          <p:nvPr/>
        </p:nvSpPr>
        <p:spPr>
          <a:xfrm>
            <a:off x="6500826" y="5715016"/>
            <a:ext cx="1428760" cy="307777"/>
          </a:xfrm>
          <a:prstGeom prst="rect">
            <a:avLst/>
          </a:prstGeom>
          <a:noFill/>
        </p:spPr>
        <p:txBody>
          <a:bodyPr wrap="square" rtlCol="0">
            <a:spAutoFit/>
          </a:bodyPr>
          <a:lstStyle/>
          <a:p>
            <a:r>
              <a:rPr lang="es-ES" sz="1400" dirty="0" smtClean="0">
                <a:latin typeface="Times New Roman" pitchFamily="18" charset="0"/>
                <a:cs typeface="Times New Roman" pitchFamily="18" charset="0"/>
              </a:rPr>
              <a:t>Nº de posiciones</a:t>
            </a:r>
            <a:endParaRPr lang="es-ES" sz="1400" dirty="0">
              <a:latin typeface="Times New Roman" pitchFamily="18" charset="0"/>
              <a:cs typeface="Times New Roman" pitchFamily="18" charset="0"/>
            </a:endParaRPr>
          </a:p>
        </p:txBody>
      </p:sp>
      <p:cxnSp>
        <p:nvCxnSpPr>
          <p:cNvPr id="196" name="195 Conector recto de flecha">
            <a:hlinkClick r:id="" action="ppaction://noaction" highlightClick="1"/>
          </p:cNvPr>
          <p:cNvCxnSpPr/>
          <p:nvPr/>
        </p:nvCxnSpPr>
        <p:spPr>
          <a:xfrm>
            <a:off x="4572000" y="4929198"/>
            <a:ext cx="714380" cy="1588"/>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8" name="AutoShape 22"/>
          <p:cNvSpPr>
            <a:spLocks noChangeArrowheads="1"/>
          </p:cNvSpPr>
          <p:nvPr/>
        </p:nvSpPr>
        <p:spPr bwMode="auto">
          <a:xfrm>
            <a:off x="4357686" y="5286388"/>
            <a:ext cx="1285884" cy="1357322"/>
          </a:xfrm>
          <a:prstGeom prst="wedgeRoundRectCallout">
            <a:avLst>
              <a:gd name="adj1" fmla="val -3472"/>
              <a:gd name="adj2" fmla="val -73903"/>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miter lim="800000"/>
            <a:headEnd/>
            <a:tailEnd/>
          </a:ln>
          <a:effectLst/>
        </p:spPr>
        <p:txBody>
          <a:bodyPr lIns="0" tIns="0" rIns="0" bIns="0"/>
          <a:lstStyle/>
          <a:p>
            <a:pPr algn="ctr"/>
            <a:r>
              <a:rPr lang="es-ES" sz="1200" i="1" dirty="0" smtClean="0">
                <a:effectLst>
                  <a:outerShdw blurRad="38100" dist="38100" dir="2700000" algn="tl">
                    <a:srgbClr val="C0C0C0"/>
                  </a:outerShdw>
                </a:effectLst>
                <a:latin typeface="Arial" pitchFamily="34" charset="0"/>
                <a:cs typeface="Arial" pitchFamily="34" charset="0"/>
              </a:rPr>
              <a:t>Son 5 trabajadores que según el proceso del pedido realizan tareas de impresión y </a:t>
            </a:r>
            <a:r>
              <a:rPr lang="es-ES" sz="1200" i="1" dirty="0" err="1" smtClean="0">
                <a:effectLst>
                  <a:outerShdw blurRad="38100" dist="38100" dir="2700000" algn="tl">
                    <a:srgbClr val="C0C0C0"/>
                  </a:outerShdw>
                </a:effectLst>
                <a:latin typeface="Arial" pitchFamily="34" charset="0"/>
                <a:cs typeface="Arial" pitchFamily="34" charset="0"/>
              </a:rPr>
              <a:t>postimpresión</a:t>
            </a:r>
            <a:endParaRPr lang="es-ES" sz="1200" i="1" dirty="0">
              <a:effectLst>
                <a:outerShdw blurRad="38100" dist="38100" dir="2700000" algn="tl">
                  <a:srgbClr val="C0C0C0"/>
                </a:outerShdw>
              </a:effectLst>
              <a:latin typeface="Arial" pitchFamily="34" charset="0"/>
              <a:cs typeface="Arial" pitchFamily="34" charset="0"/>
            </a:endParaRPr>
          </a:p>
        </p:txBody>
      </p:sp>
      <p:sp>
        <p:nvSpPr>
          <p:cNvPr id="199" name="198 CuadroTexto"/>
          <p:cNvSpPr txBox="1"/>
          <p:nvPr/>
        </p:nvSpPr>
        <p:spPr>
          <a:xfrm>
            <a:off x="5857884" y="6215082"/>
            <a:ext cx="2857520" cy="338554"/>
          </a:xfrm>
          <a:prstGeom prst="rect">
            <a:avLst/>
          </a:prstGeom>
          <a:noFill/>
        </p:spPr>
        <p:txBody>
          <a:bodyPr wrap="square" rtlCol="0">
            <a:spAutoFit/>
          </a:bodyPr>
          <a:lstStyle/>
          <a:p>
            <a:r>
              <a:rPr lang="es-ES" sz="1400" dirty="0" err="1" smtClean="0">
                <a:latin typeface="Arial" pitchFamily="34" charset="0"/>
                <a:cs typeface="Arial" pitchFamily="34" charset="0"/>
              </a:rPr>
              <a:t>Span</a:t>
            </a:r>
            <a:r>
              <a:rPr lang="es-ES" sz="1400" dirty="0" smtClean="0">
                <a:latin typeface="Arial" pitchFamily="34" charset="0"/>
                <a:cs typeface="Arial" pitchFamily="34" charset="0"/>
              </a:rPr>
              <a:t> de control medio</a:t>
            </a:r>
            <a:r>
              <a:rPr lang="es-ES" sz="1400" dirty="0" smtClean="0">
                <a:latin typeface="Arial" pitchFamily="34" charset="0"/>
                <a:cs typeface="Arial" pitchFamily="34" charset="0"/>
                <a:sym typeface="Wingdings" pitchFamily="2" charset="2"/>
              </a:rPr>
              <a:t> </a:t>
            </a:r>
            <a:r>
              <a:rPr lang="es-ES" sz="1500" dirty="0" smtClean="0">
                <a:solidFill>
                  <a:srgbClr val="FF0000"/>
                </a:solidFill>
                <a:latin typeface="Arial" pitchFamily="34" charset="0"/>
                <a:cs typeface="Arial" pitchFamily="34" charset="0"/>
                <a:sym typeface="Wingdings" pitchFamily="2" charset="2"/>
              </a:rPr>
              <a:t>20/7= </a:t>
            </a:r>
            <a:r>
              <a:rPr lang="es-ES" sz="1600" b="1" dirty="0" smtClean="0">
                <a:solidFill>
                  <a:srgbClr val="FF0000"/>
                </a:solidFill>
                <a:latin typeface="Arial" pitchFamily="34" charset="0"/>
                <a:cs typeface="Arial" pitchFamily="34" charset="0"/>
                <a:sym typeface="Wingdings" pitchFamily="2" charset="2"/>
              </a:rPr>
              <a:t>3</a:t>
            </a:r>
            <a:endParaRPr lang="es-ES" sz="1600" b="1" dirty="0">
              <a:solidFill>
                <a:srgbClr val="FF0000"/>
              </a:solidFill>
              <a:latin typeface="Arial" pitchFamily="34" charset="0"/>
              <a:cs typeface="Arial" pitchFamily="34" charset="0"/>
            </a:endParaRPr>
          </a:p>
        </p:txBody>
      </p:sp>
      <p:cxnSp>
        <p:nvCxnSpPr>
          <p:cNvPr id="202" name="201 Conector recto"/>
          <p:cNvCxnSpPr/>
          <p:nvPr/>
        </p:nvCxnSpPr>
        <p:spPr>
          <a:xfrm>
            <a:off x="0" y="2786058"/>
            <a:ext cx="9144000" cy="1588"/>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03" name="202 Conector recto"/>
          <p:cNvCxnSpPr/>
          <p:nvPr/>
        </p:nvCxnSpPr>
        <p:spPr>
          <a:xfrm>
            <a:off x="0" y="4071942"/>
            <a:ext cx="9144000" cy="1588"/>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06" name="205 Conector recto"/>
          <p:cNvCxnSpPr/>
          <p:nvPr/>
        </p:nvCxnSpPr>
        <p:spPr>
          <a:xfrm>
            <a:off x="0" y="6286520"/>
            <a:ext cx="4357686" cy="1588"/>
          </a:xfrm>
          <a:prstGeom prst="line">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210" name="209 CuadroTexto"/>
          <p:cNvSpPr txBox="1"/>
          <p:nvPr/>
        </p:nvSpPr>
        <p:spPr>
          <a:xfrm>
            <a:off x="0" y="2928934"/>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2</a:t>
            </a:r>
            <a:endParaRPr lang="es-ES" sz="1400" b="1" i="1" dirty="0">
              <a:solidFill>
                <a:srgbClr val="FFC000"/>
              </a:solidFill>
              <a:latin typeface="Arial" pitchFamily="34" charset="0"/>
              <a:cs typeface="Arial" pitchFamily="34" charset="0"/>
            </a:endParaRPr>
          </a:p>
        </p:txBody>
      </p:sp>
      <p:sp>
        <p:nvSpPr>
          <p:cNvPr id="212" name="211 CuadroTexto"/>
          <p:cNvSpPr txBox="1"/>
          <p:nvPr/>
        </p:nvSpPr>
        <p:spPr>
          <a:xfrm>
            <a:off x="0" y="4214818"/>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3</a:t>
            </a:r>
            <a:endParaRPr lang="es-ES" sz="1400" b="1" i="1" dirty="0">
              <a:solidFill>
                <a:srgbClr val="FFC000"/>
              </a:solidFill>
              <a:latin typeface="Arial" pitchFamily="34" charset="0"/>
              <a:cs typeface="Arial" pitchFamily="34" charset="0"/>
            </a:endParaRPr>
          </a:p>
        </p:txBody>
      </p:sp>
      <p:sp>
        <p:nvSpPr>
          <p:cNvPr id="213" name="212 CuadroTexto"/>
          <p:cNvSpPr txBox="1"/>
          <p:nvPr/>
        </p:nvSpPr>
        <p:spPr>
          <a:xfrm>
            <a:off x="0" y="5286388"/>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4</a:t>
            </a:r>
            <a:endParaRPr lang="es-ES" sz="1400" b="1" i="1" dirty="0">
              <a:solidFill>
                <a:srgbClr val="FFC000"/>
              </a:solidFill>
              <a:latin typeface="Arial" pitchFamily="34" charset="0"/>
              <a:cs typeface="Arial" pitchFamily="34" charset="0"/>
            </a:endParaRPr>
          </a:p>
        </p:txBody>
      </p:sp>
      <p:sp>
        <p:nvSpPr>
          <p:cNvPr id="214" name="213 CuadroTexto"/>
          <p:cNvSpPr txBox="1"/>
          <p:nvPr/>
        </p:nvSpPr>
        <p:spPr>
          <a:xfrm>
            <a:off x="0" y="6357958"/>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5</a:t>
            </a:r>
            <a:endParaRPr lang="es-ES" sz="1400" b="1" i="1" dirty="0">
              <a:solidFill>
                <a:srgbClr val="FFC000"/>
              </a:solidFill>
              <a:latin typeface="Arial" pitchFamily="34" charset="0"/>
              <a:cs typeface="Arial" pitchFamily="34" charset="0"/>
            </a:endParaRPr>
          </a:p>
        </p:txBody>
      </p:sp>
      <p:sp>
        <p:nvSpPr>
          <p:cNvPr id="215" name="214 CuadroTexto"/>
          <p:cNvSpPr txBox="1"/>
          <p:nvPr/>
        </p:nvSpPr>
        <p:spPr>
          <a:xfrm>
            <a:off x="0" y="1643050"/>
            <a:ext cx="785786" cy="307777"/>
          </a:xfrm>
          <a:prstGeom prst="rect">
            <a:avLst/>
          </a:prstGeom>
          <a:noFill/>
        </p:spPr>
        <p:txBody>
          <a:bodyPr wrap="square" rtlCol="0">
            <a:spAutoFit/>
          </a:bodyPr>
          <a:lstStyle/>
          <a:p>
            <a:r>
              <a:rPr lang="es-ES" sz="1400" b="1" i="1" dirty="0" smtClean="0">
                <a:solidFill>
                  <a:srgbClr val="FFC000"/>
                </a:solidFill>
                <a:latin typeface="Arial" pitchFamily="34" charset="0"/>
                <a:cs typeface="Arial" pitchFamily="34" charset="0"/>
              </a:rPr>
              <a:t>Nivel 1</a:t>
            </a:r>
            <a:endParaRPr lang="es-ES" sz="1400" b="1" i="1" dirty="0">
              <a:solidFill>
                <a:srgbClr val="FFC000"/>
              </a:solidFill>
              <a:latin typeface="Arial" pitchFamily="34" charset="0"/>
              <a:cs typeface="Arial" pitchFamily="34" charset="0"/>
            </a:endParaRPr>
          </a:p>
        </p:txBody>
      </p:sp>
      <p:sp>
        <p:nvSpPr>
          <p:cNvPr id="71" name="70 Rectángulo"/>
          <p:cNvSpPr/>
          <p:nvPr/>
        </p:nvSpPr>
        <p:spPr>
          <a:xfrm>
            <a:off x="1214414" y="0"/>
            <a:ext cx="6643734" cy="86177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Organigrama</a:t>
            </a:r>
            <a:endParaRPr lang="es-ES" sz="5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2" name="71 Botón de acción: Volver">
            <a:hlinkClick r:id="" action="ppaction://hlinkshowjump?jump=firstslide" highlightClick="1"/>
          </p:cNvPr>
          <p:cNvSpPr/>
          <p:nvPr/>
        </p:nvSpPr>
        <p:spPr>
          <a:xfrm>
            <a:off x="8072462" y="5357826"/>
            <a:ext cx="785818"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6" name="75 Botón de acción: Inicio">
            <a:hlinkClick r:id="" action="ppaction://hlinkshowjump?jump=firstslide" highlightClick="1"/>
          </p:cNvPr>
          <p:cNvSpPr/>
          <p:nvPr/>
        </p:nvSpPr>
        <p:spPr>
          <a:xfrm>
            <a:off x="8072462" y="5786454"/>
            <a:ext cx="785818" cy="28575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8"/>
                                        </p:tgtEl>
                                        <p:attrNameLst>
                                          <p:attrName>style.visibility</p:attrName>
                                        </p:attrNameLst>
                                      </p:cBhvr>
                                      <p:to>
                                        <p:strVal val="visible"/>
                                      </p:to>
                                    </p:set>
                                    <p:anim calcmode="lin" valueType="num">
                                      <p:cBhvr additive="base">
                                        <p:cTn id="7" dur="500" fill="hold"/>
                                        <p:tgtEl>
                                          <p:spTgt spid="198"/>
                                        </p:tgtEl>
                                        <p:attrNameLst>
                                          <p:attrName>ppt_x</p:attrName>
                                        </p:attrNameLst>
                                      </p:cBhvr>
                                      <p:tavLst>
                                        <p:tav tm="0">
                                          <p:val>
                                            <p:strVal val="0-#ppt_w/2"/>
                                          </p:val>
                                        </p:tav>
                                        <p:tav tm="100000">
                                          <p:val>
                                            <p:strVal val="#ppt_x"/>
                                          </p:val>
                                        </p:tav>
                                      </p:tavLst>
                                    </p:anim>
                                    <p:anim calcmode="lin" valueType="num">
                                      <p:cBhvr additive="base">
                                        <p:cTn id="8" dur="500" fill="hold"/>
                                        <p:tgtEl>
                                          <p:spTgt spid="1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Descripción Puestos de Trabajo</a:t>
            </a:r>
            <a:endParaRPr lang="es-ES" dirty="0"/>
          </a:p>
        </p:txBody>
      </p:sp>
      <p:sp>
        <p:nvSpPr>
          <p:cNvPr id="3" name="2 Marcador de contenido"/>
          <p:cNvSpPr>
            <a:spLocks noGrp="1"/>
          </p:cNvSpPr>
          <p:nvPr>
            <p:ph idx="1"/>
          </p:nvPr>
        </p:nvSpPr>
        <p:spPr/>
        <p:txBody>
          <a:bodyPr>
            <a:normAutofit/>
          </a:bodyPr>
          <a:lstStyle/>
          <a:p>
            <a:r>
              <a:rPr lang="es-ES" sz="1400" dirty="0" smtClean="0">
                <a:latin typeface="Times New Roman" pitchFamily="18" charset="0"/>
                <a:cs typeface="Times New Roman" pitchFamily="18" charset="0"/>
              </a:rPr>
              <a:t>Título del Puesto: Jefe de Taller</a:t>
            </a:r>
          </a:p>
          <a:p>
            <a:r>
              <a:rPr lang="es-ES" sz="1400" dirty="0" smtClean="0">
                <a:latin typeface="Times New Roman" pitchFamily="18" charset="0"/>
                <a:cs typeface="Times New Roman" pitchFamily="18" charset="0"/>
              </a:rPr>
              <a:t>Responsabilidad ante: Depende directamente del Jefe de Producción.</a:t>
            </a:r>
          </a:p>
          <a:p>
            <a:r>
              <a:rPr lang="es-ES" sz="1400" dirty="0" smtClean="0">
                <a:latin typeface="Times New Roman" pitchFamily="18" charset="0"/>
                <a:cs typeface="Times New Roman" pitchFamily="18" charset="0"/>
              </a:rPr>
              <a:t>Unidades directamente subordinadas: Jefe de Impresión, Operarios de Impresión y Operarios de </a:t>
            </a:r>
            <a:r>
              <a:rPr lang="es-ES" sz="1400" dirty="0" err="1" smtClean="0">
                <a:latin typeface="Times New Roman" pitchFamily="18" charset="0"/>
                <a:cs typeface="Times New Roman" pitchFamily="18" charset="0"/>
              </a:rPr>
              <a:t>Postimpresión</a:t>
            </a:r>
            <a:r>
              <a:rPr lang="es-ES" sz="1400" dirty="0" smtClean="0">
                <a:latin typeface="Times New Roman" pitchFamily="18" charset="0"/>
                <a:cs typeface="Times New Roman" pitchFamily="18" charset="0"/>
              </a:rPr>
              <a:t>.</a:t>
            </a:r>
          </a:p>
          <a:p>
            <a:r>
              <a:rPr lang="es-ES" sz="1400" dirty="0" smtClean="0">
                <a:latin typeface="Times New Roman" pitchFamily="18" charset="0"/>
                <a:cs typeface="Times New Roman" pitchFamily="18" charset="0"/>
              </a:rPr>
              <a:t>Función Básica: Controlar el correcto funcionamiento de la cadena productiva evitando el incumplimiento de los plazos de entrega previstos.</a:t>
            </a:r>
          </a:p>
          <a:p>
            <a:r>
              <a:rPr lang="es-ES" sz="1400" dirty="0" smtClean="0">
                <a:latin typeface="Times New Roman" pitchFamily="18" charset="0"/>
                <a:cs typeface="Times New Roman" pitchFamily="18" charset="0"/>
              </a:rPr>
              <a:t>Funciones Específicas:</a:t>
            </a:r>
          </a:p>
          <a:p>
            <a:pPr lvl="1"/>
            <a:r>
              <a:rPr lang="es-ES" sz="1200" dirty="0" smtClean="0">
                <a:latin typeface="Times New Roman" pitchFamily="18" charset="0"/>
                <a:cs typeface="Times New Roman" pitchFamily="18" charset="0"/>
              </a:rPr>
              <a:t>Revisará y corregirá los sucesivos controles de calidad</a:t>
            </a:r>
          </a:p>
          <a:p>
            <a:pPr lvl="1"/>
            <a:r>
              <a:rPr lang="es-ES" sz="1200" dirty="0" smtClean="0">
                <a:latin typeface="Times New Roman" pitchFamily="18" charset="0"/>
                <a:cs typeface="Times New Roman" pitchFamily="18" charset="0"/>
              </a:rPr>
              <a:t>Formará grupos de trabajo cuando se requieran y velará por su adecuado funcionamiento.</a:t>
            </a:r>
          </a:p>
          <a:p>
            <a:pPr lvl="1"/>
            <a:r>
              <a:rPr lang="es-ES" sz="1200" dirty="0" smtClean="0">
                <a:latin typeface="Times New Roman" pitchFamily="18" charset="0"/>
                <a:cs typeface="Times New Roman" pitchFamily="18" charset="0"/>
              </a:rPr>
              <a:t>Transmitirá de forma diligente las informaciones pertinentes entre directivos y personal operativo.</a:t>
            </a:r>
          </a:p>
          <a:p>
            <a:pPr marL="0" lvl="1" indent="355600">
              <a:buNone/>
            </a:pPr>
            <a:r>
              <a:rPr lang="es-ES" sz="1400" dirty="0" smtClean="0">
                <a:latin typeface="Times New Roman" pitchFamily="18" charset="0"/>
                <a:cs typeface="Times New Roman" pitchFamily="18" charset="0"/>
              </a:rPr>
              <a:t>Responsabilidades: CUMPLIR LOS TIEMPOS ESTABLECIDOS</a:t>
            </a:r>
          </a:p>
          <a:p>
            <a:pPr marL="0" lvl="1" indent="355600">
              <a:buNone/>
            </a:pPr>
            <a:r>
              <a:rPr lang="es-ES" sz="1400" dirty="0" smtClean="0">
                <a:latin typeface="Times New Roman" pitchFamily="18" charset="0"/>
                <a:cs typeface="Times New Roman" pitchFamily="18" charset="0"/>
              </a:rPr>
              <a:t>Relaciones:</a:t>
            </a:r>
          </a:p>
          <a:p>
            <a:pPr marL="450850" lvl="1" indent="273050"/>
            <a:r>
              <a:rPr lang="es-ES" sz="1400" dirty="0" smtClean="0">
                <a:latin typeface="Times New Roman" pitchFamily="18" charset="0"/>
                <a:cs typeface="Times New Roman" pitchFamily="18" charset="0"/>
              </a:rPr>
              <a:t>Internas: Se relaciona con el Jefe de Producción , con el personal operativo de Impresión y </a:t>
            </a:r>
            <a:r>
              <a:rPr lang="es-ES" sz="1400" dirty="0" err="1" smtClean="0">
                <a:latin typeface="Times New Roman" pitchFamily="18" charset="0"/>
                <a:cs typeface="Times New Roman" pitchFamily="18" charset="0"/>
              </a:rPr>
              <a:t>Postimpresión</a:t>
            </a:r>
            <a:r>
              <a:rPr lang="es-ES" sz="1400" dirty="0" smtClean="0">
                <a:latin typeface="Times New Roman" pitchFamily="18" charset="0"/>
                <a:cs typeface="Times New Roman" pitchFamily="18" charset="0"/>
              </a:rPr>
              <a:t>, y con el Jefe de </a:t>
            </a:r>
            <a:r>
              <a:rPr lang="es-ES" sz="1400" dirty="0" err="1" smtClean="0">
                <a:latin typeface="Times New Roman" pitchFamily="18" charset="0"/>
                <a:cs typeface="Times New Roman" pitchFamily="18" charset="0"/>
              </a:rPr>
              <a:t>Preimpresión</a:t>
            </a:r>
            <a:r>
              <a:rPr lang="es-ES" sz="1400" dirty="0" smtClean="0">
                <a:latin typeface="Times New Roman" pitchFamily="18" charset="0"/>
                <a:cs typeface="Times New Roman" pitchFamily="18" charset="0"/>
              </a:rPr>
              <a:t>.</a:t>
            </a:r>
          </a:p>
          <a:p>
            <a:pPr marL="450850" lvl="1" indent="273050"/>
            <a:r>
              <a:rPr lang="es-ES" sz="1400" dirty="0" smtClean="0">
                <a:latin typeface="Times New Roman" pitchFamily="18" charset="0"/>
                <a:cs typeface="Times New Roman" pitchFamily="18" charset="0"/>
              </a:rPr>
              <a:t>Externas: Se relaciona con los diversos proveedores de material y servicios.</a:t>
            </a:r>
          </a:p>
        </p:txBody>
      </p:sp>
      <p:sp>
        <p:nvSpPr>
          <p:cNvPr id="4" name="3 Botón de acción: Volver">
            <a:hlinkClick r:id="rId2" action="ppaction://hlinksldjump" highlightClick="1"/>
          </p:cNvPr>
          <p:cNvSpPr/>
          <p:nvPr/>
        </p:nvSpPr>
        <p:spPr>
          <a:xfrm>
            <a:off x="7786710" y="5857892"/>
            <a:ext cx="857256"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Botón de acción: Inicio">
            <a:hlinkClick r:id="" action="ppaction://hlinkshowjump?jump=firstslide" highlightClick="1"/>
          </p:cNvPr>
          <p:cNvSpPr/>
          <p:nvPr/>
        </p:nvSpPr>
        <p:spPr>
          <a:xfrm>
            <a:off x="7786710" y="6215082"/>
            <a:ext cx="857256" cy="28575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Descripción Puestos de Trabajo</a:t>
            </a:r>
            <a:endParaRPr lang="es-ES" dirty="0"/>
          </a:p>
        </p:txBody>
      </p:sp>
      <p:sp>
        <p:nvSpPr>
          <p:cNvPr id="3" name="2 Marcador de contenido"/>
          <p:cNvSpPr>
            <a:spLocks noGrp="1"/>
          </p:cNvSpPr>
          <p:nvPr>
            <p:ph idx="1"/>
          </p:nvPr>
        </p:nvSpPr>
        <p:spPr/>
        <p:txBody>
          <a:bodyPr/>
          <a:lstStyle/>
          <a:p>
            <a:r>
              <a:rPr lang="es-ES" sz="1400" dirty="0" smtClean="0">
                <a:latin typeface="Times New Roman" pitchFamily="18" charset="0"/>
                <a:cs typeface="Times New Roman" pitchFamily="18" charset="0"/>
              </a:rPr>
              <a:t>Título del Puesto: Jefe de </a:t>
            </a:r>
            <a:r>
              <a:rPr lang="es-ES" sz="1400" dirty="0" err="1" smtClean="0">
                <a:latin typeface="Times New Roman" pitchFamily="18" charset="0"/>
                <a:cs typeface="Times New Roman" pitchFamily="18" charset="0"/>
              </a:rPr>
              <a:t>Preimpresión</a:t>
            </a:r>
            <a:endParaRPr lang="es-ES" sz="1400" dirty="0" smtClean="0">
              <a:latin typeface="Times New Roman" pitchFamily="18" charset="0"/>
              <a:cs typeface="Times New Roman" pitchFamily="18" charset="0"/>
            </a:endParaRPr>
          </a:p>
          <a:p>
            <a:r>
              <a:rPr lang="es-ES" sz="1400" dirty="0" smtClean="0">
                <a:latin typeface="Times New Roman" pitchFamily="18" charset="0"/>
                <a:cs typeface="Times New Roman" pitchFamily="18" charset="0"/>
              </a:rPr>
              <a:t>Responsabilidad ante: Depende directamente del Jefe de Taller.</a:t>
            </a:r>
          </a:p>
          <a:p>
            <a:r>
              <a:rPr lang="es-ES" sz="1400" dirty="0" smtClean="0">
                <a:latin typeface="Times New Roman" pitchFamily="18" charset="0"/>
                <a:cs typeface="Times New Roman" pitchFamily="18" charset="0"/>
              </a:rPr>
              <a:t>Unidades directamente subordinadas: Operarios de </a:t>
            </a:r>
            <a:r>
              <a:rPr lang="es-ES" sz="1400" dirty="0" err="1" smtClean="0">
                <a:latin typeface="Times New Roman" pitchFamily="18" charset="0"/>
                <a:cs typeface="Times New Roman" pitchFamily="18" charset="0"/>
              </a:rPr>
              <a:t>Preimpresión</a:t>
            </a:r>
            <a:r>
              <a:rPr lang="es-ES" sz="1400" dirty="0" smtClean="0">
                <a:latin typeface="Times New Roman" pitchFamily="18" charset="0"/>
                <a:cs typeface="Times New Roman" pitchFamily="18" charset="0"/>
              </a:rPr>
              <a:t> y Operarios de Montaje de </a:t>
            </a:r>
            <a:r>
              <a:rPr lang="es-ES" sz="1400" dirty="0" err="1" smtClean="0">
                <a:latin typeface="Times New Roman" pitchFamily="18" charset="0"/>
                <a:cs typeface="Times New Roman" pitchFamily="18" charset="0"/>
              </a:rPr>
              <a:t>Preimpresión</a:t>
            </a:r>
            <a:r>
              <a:rPr lang="es-ES" sz="1400" dirty="0" smtClean="0">
                <a:latin typeface="Times New Roman" pitchFamily="18" charset="0"/>
                <a:cs typeface="Times New Roman" pitchFamily="18" charset="0"/>
              </a:rPr>
              <a:t>.</a:t>
            </a:r>
          </a:p>
          <a:p>
            <a:r>
              <a:rPr lang="es-ES" sz="1400" dirty="0" smtClean="0">
                <a:latin typeface="Times New Roman" pitchFamily="18" charset="0"/>
                <a:cs typeface="Times New Roman" pitchFamily="18" charset="0"/>
              </a:rPr>
              <a:t>Función Básica: Impulsar el método de trabajo en batería consiguiendo trabajos “anidados” de forma que se puedan imprimir en cascada.</a:t>
            </a:r>
          </a:p>
          <a:p>
            <a:r>
              <a:rPr lang="es-ES" sz="1400" dirty="0" smtClean="0">
                <a:latin typeface="Times New Roman" pitchFamily="18" charset="0"/>
                <a:cs typeface="Times New Roman" pitchFamily="18" charset="0"/>
              </a:rPr>
              <a:t>Funciones Específicas:</a:t>
            </a:r>
          </a:p>
          <a:p>
            <a:pPr lvl="1"/>
            <a:r>
              <a:rPr lang="es-ES" sz="1200" dirty="0" smtClean="0">
                <a:latin typeface="Times New Roman" pitchFamily="18" charset="0"/>
                <a:cs typeface="Times New Roman" pitchFamily="18" charset="0"/>
              </a:rPr>
              <a:t>Distribución de los diseños recibidos entre los miembros del departamento.</a:t>
            </a:r>
          </a:p>
          <a:p>
            <a:pPr lvl="1"/>
            <a:r>
              <a:rPr lang="es-ES" sz="1200" dirty="0" smtClean="0">
                <a:latin typeface="Times New Roman" pitchFamily="18" charset="0"/>
                <a:cs typeface="Times New Roman" pitchFamily="18" charset="0"/>
              </a:rPr>
              <a:t>Asesoramiento para producir ficheros del menor tamaño posible.</a:t>
            </a:r>
          </a:p>
          <a:p>
            <a:pPr lvl="1"/>
            <a:r>
              <a:rPr lang="es-ES" sz="1200" dirty="0" smtClean="0">
                <a:latin typeface="Times New Roman" pitchFamily="18" charset="0"/>
                <a:cs typeface="Times New Roman" pitchFamily="18" charset="0"/>
              </a:rPr>
              <a:t>Intentar establecer un lenguaje común con los diseñadores de los clientes.</a:t>
            </a:r>
          </a:p>
          <a:p>
            <a:pPr marL="0" lvl="1" indent="355600">
              <a:buNone/>
            </a:pPr>
            <a:r>
              <a:rPr lang="es-ES" sz="1400" dirty="0" smtClean="0">
                <a:latin typeface="Times New Roman" pitchFamily="18" charset="0"/>
                <a:cs typeface="Times New Roman" pitchFamily="18" charset="0"/>
              </a:rPr>
              <a:t>Responsabilidades: CUMPLIR LOS TIEMPOS ESTABLECIDOS</a:t>
            </a:r>
          </a:p>
          <a:p>
            <a:pPr marL="0" lvl="1" indent="355600">
              <a:buNone/>
            </a:pPr>
            <a:r>
              <a:rPr lang="es-ES" sz="1400" dirty="0" smtClean="0">
                <a:latin typeface="Times New Roman" pitchFamily="18" charset="0"/>
                <a:cs typeface="Times New Roman" pitchFamily="18" charset="0"/>
              </a:rPr>
              <a:t>Relaciones:</a:t>
            </a:r>
          </a:p>
          <a:p>
            <a:pPr marL="450850" lvl="1" indent="273050"/>
            <a:r>
              <a:rPr lang="es-ES" sz="1400" dirty="0" smtClean="0">
                <a:latin typeface="Times New Roman" pitchFamily="18" charset="0"/>
                <a:cs typeface="Times New Roman" pitchFamily="18" charset="0"/>
              </a:rPr>
              <a:t>Internas: Se relaciona con el Jefe de Taller, con el Jefe de Producción , y con el personal operativo de </a:t>
            </a:r>
            <a:r>
              <a:rPr lang="es-ES" sz="1400" dirty="0" err="1" smtClean="0">
                <a:latin typeface="Times New Roman" pitchFamily="18" charset="0"/>
                <a:cs typeface="Times New Roman" pitchFamily="18" charset="0"/>
              </a:rPr>
              <a:t>Preimpresión</a:t>
            </a:r>
            <a:r>
              <a:rPr lang="es-ES" sz="1400" dirty="0" smtClean="0">
                <a:latin typeface="Times New Roman" pitchFamily="18" charset="0"/>
                <a:cs typeface="Times New Roman" pitchFamily="18" charset="0"/>
              </a:rPr>
              <a:t> y de Montaje de </a:t>
            </a:r>
            <a:r>
              <a:rPr lang="es-ES" sz="1400" dirty="0" err="1" smtClean="0">
                <a:latin typeface="Times New Roman" pitchFamily="18" charset="0"/>
                <a:cs typeface="Times New Roman" pitchFamily="18" charset="0"/>
              </a:rPr>
              <a:t>Preimpresión</a:t>
            </a:r>
            <a:r>
              <a:rPr lang="es-ES" sz="1400" dirty="0" smtClean="0">
                <a:latin typeface="Times New Roman" pitchFamily="18" charset="0"/>
                <a:cs typeface="Times New Roman" pitchFamily="18" charset="0"/>
              </a:rPr>
              <a:t>.</a:t>
            </a:r>
          </a:p>
          <a:p>
            <a:pPr marL="450850" lvl="1" indent="273050"/>
            <a:r>
              <a:rPr lang="es-ES" sz="1400" dirty="0" smtClean="0">
                <a:latin typeface="Times New Roman" pitchFamily="18" charset="0"/>
                <a:cs typeface="Times New Roman" pitchFamily="18" charset="0"/>
              </a:rPr>
              <a:t>Externas: Se relaciona con los diseñadores de los clientes o con los clientes directamente.</a:t>
            </a:r>
          </a:p>
          <a:p>
            <a:endParaRPr lang="es-ES" dirty="0"/>
          </a:p>
        </p:txBody>
      </p:sp>
      <p:sp>
        <p:nvSpPr>
          <p:cNvPr id="4" name="3 Botón de acción: Volver">
            <a:hlinkClick r:id="rId2" action="ppaction://hlinksldjump" highlightClick="1"/>
          </p:cNvPr>
          <p:cNvSpPr/>
          <p:nvPr/>
        </p:nvSpPr>
        <p:spPr>
          <a:xfrm>
            <a:off x="7786710" y="5857892"/>
            <a:ext cx="857256"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Botón de acción: Inicio">
            <a:hlinkClick r:id="" action="ppaction://hlinkshowjump?jump=firstslide" highlightClick="1"/>
          </p:cNvPr>
          <p:cNvSpPr/>
          <p:nvPr/>
        </p:nvSpPr>
        <p:spPr>
          <a:xfrm>
            <a:off x="7786710" y="6215082"/>
            <a:ext cx="857256" cy="28575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82" y="4286256"/>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Gerencia</a:t>
            </a:r>
            <a:endParaRPr lang="es-ES" dirty="0"/>
          </a:p>
        </p:txBody>
      </p:sp>
      <p:sp>
        <p:nvSpPr>
          <p:cNvPr id="3" name="2 Rectángulo">
            <a:hlinkClick r:id="rId2" action="ppaction://hlinksldjump"/>
          </p:cNvPr>
          <p:cNvSpPr/>
          <p:nvPr/>
        </p:nvSpPr>
        <p:spPr>
          <a:xfrm>
            <a:off x="2928926" y="2786058"/>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Ventas</a:t>
            </a:r>
            <a:endParaRPr lang="es-ES" dirty="0"/>
          </a:p>
        </p:txBody>
      </p:sp>
      <p:sp>
        <p:nvSpPr>
          <p:cNvPr id="5" name="4 Rectángulo">
            <a:hlinkClick r:id="rId3" action="ppaction://hlinksldjump"/>
          </p:cNvPr>
          <p:cNvSpPr/>
          <p:nvPr/>
        </p:nvSpPr>
        <p:spPr>
          <a:xfrm>
            <a:off x="2928926" y="4286256"/>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Departamento de Producción</a:t>
            </a:r>
            <a:endParaRPr lang="es-ES" dirty="0"/>
          </a:p>
        </p:txBody>
      </p:sp>
      <p:sp>
        <p:nvSpPr>
          <p:cNvPr id="6" name="5 Rectángulo">
            <a:hlinkClick r:id="rId4" action="ppaction://hlinksldjump"/>
          </p:cNvPr>
          <p:cNvSpPr/>
          <p:nvPr/>
        </p:nvSpPr>
        <p:spPr>
          <a:xfrm>
            <a:off x="6643702" y="4286256"/>
            <a:ext cx="1571636" cy="57150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Taller</a:t>
            </a:r>
            <a:endParaRPr lang="es-ES" dirty="0"/>
          </a:p>
        </p:txBody>
      </p:sp>
      <p:cxnSp>
        <p:nvCxnSpPr>
          <p:cNvPr id="9" name="8 Conector recto de flecha"/>
          <p:cNvCxnSpPr>
            <a:stCxn id="3" idx="2"/>
            <a:endCxn id="5" idx="0"/>
          </p:cNvCxnSpPr>
          <p:nvPr/>
        </p:nvCxnSpPr>
        <p:spPr>
          <a:xfrm rot="5400000">
            <a:off x="3250397" y="3821909"/>
            <a:ext cx="928694" cy="1588"/>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a:stCxn id="5" idx="3"/>
            <a:endCxn id="6" idx="1"/>
          </p:cNvCxnSpPr>
          <p:nvPr/>
        </p:nvCxnSpPr>
        <p:spPr>
          <a:xfrm>
            <a:off x="4500562" y="4572008"/>
            <a:ext cx="2143140" cy="1588"/>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sp>
        <p:nvSpPr>
          <p:cNvPr id="13" name="12 Rectángulo"/>
          <p:cNvSpPr/>
          <p:nvPr/>
        </p:nvSpPr>
        <p:spPr>
          <a:xfrm>
            <a:off x="3143240" y="1214422"/>
            <a:ext cx="1143008" cy="57150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Clientes</a:t>
            </a:r>
            <a:endParaRPr lang="es-ES" dirty="0"/>
          </a:p>
        </p:txBody>
      </p:sp>
      <p:sp>
        <p:nvSpPr>
          <p:cNvPr id="14" name="13 Rectángulo"/>
          <p:cNvSpPr/>
          <p:nvPr/>
        </p:nvSpPr>
        <p:spPr>
          <a:xfrm>
            <a:off x="4857752" y="5857892"/>
            <a:ext cx="1571636" cy="57150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Proveedores</a:t>
            </a:r>
            <a:endParaRPr lang="es-ES" dirty="0"/>
          </a:p>
        </p:txBody>
      </p:sp>
      <p:cxnSp>
        <p:nvCxnSpPr>
          <p:cNvPr id="18" name="17 Conector recto de flecha"/>
          <p:cNvCxnSpPr>
            <a:stCxn id="3" idx="0"/>
            <a:endCxn id="13" idx="2"/>
          </p:cNvCxnSpPr>
          <p:nvPr/>
        </p:nvCxnSpPr>
        <p:spPr>
          <a:xfrm rot="5400000" flipH="1" flipV="1">
            <a:off x="3214678" y="2285992"/>
            <a:ext cx="1000132" cy="1588"/>
          </a:xfrm>
          <a:prstGeom prst="straightConnector1">
            <a:avLst/>
          </a:prstGeom>
          <a:ln w="31750">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stCxn id="5" idx="1"/>
            <a:endCxn id="2" idx="3"/>
          </p:cNvCxnSpPr>
          <p:nvPr/>
        </p:nvCxnSpPr>
        <p:spPr>
          <a:xfrm rot="10800000">
            <a:off x="1785918" y="4572008"/>
            <a:ext cx="1143008" cy="1588"/>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14" idx="3"/>
            <a:endCxn id="6" idx="2"/>
          </p:cNvCxnSpPr>
          <p:nvPr/>
        </p:nvCxnSpPr>
        <p:spPr>
          <a:xfrm flipV="1">
            <a:off x="6429388" y="4857760"/>
            <a:ext cx="1000132" cy="1285884"/>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a:stCxn id="6" idx="0"/>
            <a:endCxn id="13" idx="3"/>
          </p:cNvCxnSpPr>
          <p:nvPr/>
        </p:nvCxnSpPr>
        <p:spPr>
          <a:xfrm rot="16200000" flipV="1">
            <a:off x="4464843" y="1321579"/>
            <a:ext cx="2786082" cy="314327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5" idx="2"/>
            <a:endCxn id="14" idx="1"/>
          </p:cNvCxnSpPr>
          <p:nvPr/>
        </p:nvCxnSpPr>
        <p:spPr>
          <a:xfrm rot="16200000" flipH="1">
            <a:off x="3643306" y="4929198"/>
            <a:ext cx="1285884" cy="1143008"/>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sp>
        <p:nvSpPr>
          <p:cNvPr id="46" name="45 CuadroTexto"/>
          <p:cNvSpPr txBox="1"/>
          <p:nvPr/>
        </p:nvSpPr>
        <p:spPr>
          <a:xfrm>
            <a:off x="285720" y="142852"/>
            <a:ext cx="8501122" cy="553998"/>
          </a:xfrm>
          <a:prstGeom prst="rect">
            <a:avLst/>
          </a:prstGeom>
          <a:noFill/>
        </p:spPr>
        <p:txBody>
          <a:bodyPr wrap="square" rtlCol="0">
            <a:spAutoFit/>
          </a:bodyPr>
          <a:lstStyle/>
          <a:p>
            <a:pPr algn="ctr"/>
            <a:r>
              <a:rPr lang="es-ES" sz="3000" b="1" dirty="0" smtClean="0">
                <a:latin typeface="Georgia" pitchFamily="18" charset="0"/>
              </a:rPr>
              <a:t>ORGANIGRAFO</a:t>
            </a:r>
            <a:endParaRPr lang="es-ES" sz="3000" b="1" dirty="0">
              <a:latin typeface="Georgia" pitchFamily="18" charset="0"/>
            </a:endParaRPr>
          </a:p>
        </p:txBody>
      </p:sp>
      <p:sp>
        <p:nvSpPr>
          <p:cNvPr id="16" name="15 Botón de acción: Volver">
            <a:hlinkClick r:id="" action="ppaction://hlinkshowjump?jump=firstslide" highlightClick="1"/>
          </p:cNvPr>
          <p:cNvSpPr/>
          <p:nvPr/>
        </p:nvSpPr>
        <p:spPr>
          <a:xfrm>
            <a:off x="7786710" y="5857892"/>
            <a:ext cx="857256" cy="285752"/>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16 Botón de acción: Inicio">
            <a:hlinkClick r:id="" action="ppaction://hlinkshowjump?jump=firstslide" highlightClick="1"/>
          </p:cNvPr>
          <p:cNvSpPr/>
          <p:nvPr/>
        </p:nvSpPr>
        <p:spPr>
          <a:xfrm>
            <a:off x="7786710" y="6215082"/>
            <a:ext cx="857256" cy="28575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399</TotalTime>
  <Words>1144</Words>
  <PresentationFormat>Presentación en pantalla (4:3)</PresentationFormat>
  <Paragraphs>146</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Diapositiva 1</vt:lpstr>
      <vt:lpstr>Diapositiva 2</vt:lpstr>
      <vt:lpstr>Diapositiva 3</vt:lpstr>
      <vt:lpstr>Diapositiva 4</vt:lpstr>
      <vt:lpstr>Diapositiva 5</vt:lpstr>
      <vt:lpstr>Diapositiva 6</vt:lpstr>
      <vt:lpstr>Descripción Puestos de Trabajo</vt:lpstr>
      <vt:lpstr>Descripción Puestos de Trabajo</vt:lpstr>
      <vt:lpstr>Diapositiva 9</vt:lpstr>
      <vt:lpstr>Diapositiva 10</vt:lpstr>
      <vt:lpstr>Diapositiva 11</vt:lpstr>
      <vt:lpstr>Diapositiva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IMPRENTA LUQUE S.L.</dc:title>
  <cp:lastModifiedBy> </cp:lastModifiedBy>
  <cp:revision>133</cp:revision>
  <dcterms:modified xsi:type="dcterms:W3CDTF">2009-05-03T20:10:44Z</dcterms:modified>
</cp:coreProperties>
</file>